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2"/>
  </p:notesMasterIdLst>
  <p:sldIdLst>
    <p:sldId id="286" r:id="rId2"/>
    <p:sldId id="257" r:id="rId3"/>
    <p:sldId id="271" r:id="rId4"/>
    <p:sldId id="260" r:id="rId5"/>
    <p:sldId id="283" r:id="rId6"/>
    <p:sldId id="280" r:id="rId7"/>
    <p:sldId id="279" r:id="rId8"/>
    <p:sldId id="262" r:id="rId9"/>
    <p:sldId id="273" r:id="rId10"/>
    <p:sldId id="261" r:id="rId11"/>
    <p:sldId id="275" r:id="rId12"/>
    <p:sldId id="277" r:id="rId13"/>
    <p:sldId id="282" r:id="rId14"/>
    <p:sldId id="278" r:id="rId15"/>
    <p:sldId id="263" r:id="rId16"/>
    <p:sldId id="264" r:id="rId17"/>
    <p:sldId id="268" r:id="rId18"/>
    <p:sldId id="269" r:id="rId19"/>
    <p:sldId id="270" r:id="rId20"/>
    <p:sldId id="285"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FFCCFF"/>
    <a:srgbClr val="0000CC"/>
    <a:srgbClr val="E7FFFF"/>
    <a:srgbClr val="00FFFF"/>
    <a:srgbClr val="7CCCF4"/>
    <a:srgbClr val="83CFF5"/>
    <a:srgbClr val="46B7F0"/>
    <a:srgbClr val="37CBFF"/>
    <a:srgbClr val="57D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E468A9D-3F4A-433E-B984-D9D181B41C3E}" type="datetimeFigureOut">
              <a:rPr lang="en-US" smtClean="0"/>
              <a:t>8/6/2016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CA4576-281A-4B9B-997C-00DE1876B3A9}" type="slidenum">
              <a:rPr lang="en-US" smtClean="0"/>
              <a:t>‹#›</a:t>
            </a:fld>
            <a:endParaRPr lang="en-US"/>
          </a:p>
        </p:txBody>
      </p:sp>
    </p:spTree>
    <p:extLst>
      <p:ext uri="{BB962C8B-B14F-4D97-AF65-F5344CB8AC3E}">
        <p14:creationId xmlns:p14="http://schemas.microsoft.com/office/powerpoint/2010/main" val="615718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latin typeface="NikoshBAN" pitchFamily="2" charset="0"/>
                <a:cs typeface="NikoshBAN" pitchFamily="2" charset="0"/>
              </a:rPr>
              <a:t>স্বাগতম</a:t>
            </a:r>
            <a:r>
              <a:rPr lang="en-US" dirty="0" smtClean="0">
                <a:latin typeface="NikoshBAN" pitchFamily="2" charset="0"/>
                <a:cs typeface="NikoshBAN" pitchFamily="2" charset="0"/>
              </a:rPr>
              <a:t> </a:t>
            </a:r>
            <a:r>
              <a:rPr lang="en-US" dirty="0" err="1" smtClean="0">
                <a:latin typeface="NikoshBAN" pitchFamily="2" charset="0"/>
                <a:cs typeface="NikoshBAN" pitchFamily="2" charset="0"/>
              </a:rPr>
              <a:t>জানিয়ে</a:t>
            </a:r>
            <a:r>
              <a:rPr lang="bn-IN" baseline="0" dirty="0" smtClean="0">
                <a:latin typeface="NikoshBAN" pitchFamily="2" charset="0"/>
                <a:cs typeface="NikoshBAN" pitchFamily="2" charset="0"/>
              </a:rPr>
              <a:t> </a:t>
            </a:r>
            <a:r>
              <a:rPr lang="en-US" dirty="0" err="1" smtClean="0">
                <a:latin typeface="NikoshBAN" pitchFamily="2" charset="0"/>
                <a:cs typeface="NikoshBAN" pitchFamily="2" charset="0"/>
              </a:rPr>
              <a:t>আজকের</a:t>
            </a:r>
            <a:r>
              <a:rPr lang="en-US" dirty="0" smtClean="0">
                <a:latin typeface="NikoshBAN" pitchFamily="2" charset="0"/>
                <a:cs typeface="NikoshBAN" pitchFamily="2" charset="0"/>
              </a:rPr>
              <a:t> </a:t>
            </a:r>
            <a:r>
              <a:rPr lang="en-US" dirty="0" err="1" smtClean="0">
                <a:latin typeface="NikoshBAN" pitchFamily="2" charset="0"/>
                <a:cs typeface="NikoshBAN" pitchFamily="2" charset="0"/>
              </a:rPr>
              <a:t>পা</a:t>
            </a:r>
            <a:r>
              <a:rPr lang="bn-IN" dirty="0" smtClean="0">
                <a:latin typeface="NikoshBAN" pitchFamily="2" charset="0"/>
                <a:cs typeface="NikoshBAN" pitchFamily="2" charset="0"/>
              </a:rPr>
              <a:t>ঠের</a:t>
            </a:r>
            <a:r>
              <a:rPr lang="bn-IN" baseline="0" dirty="0" smtClean="0">
                <a:latin typeface="NikoshBAN" pitchFamily="2" charset="0"/>
                <a:cs typeface="NikoshBAN" pitchFamily="2" charset="0"/>
              </a:rPr>
              <a:t> প্রতি শিক্ষার্থীদের মনোযোগ </a:t>
            </a:r>
            <a:r>
              <a:rPr lang="bn-IN" baseline="0" dirty="0" smtClean="0">
                <a:latin typeface="NikoshBAN" pitchFamily="2" charset="0"/>
                <a:cs typeface="NikoshBAN" pitchFamily="2" charset="0"/>
              </a:rPr>
              <a:t>আকর্ষ</a:t>
            </a:r>
            <a:r>
              <a:rPr lang="en-US" baseline="0" dirty="0" smtClean="0">
                <a:latin typeface="NikoshBAN" pitchFamily="2" charset="0"/>
                <a:cs typeface="NikoshBAN" pitchFamily="2" charset="0"/>
              </a:rPr>
              <a:t>ণ</a:t>
            </a:r>
            <a:r>
              <a:rPr lang="bn-IN" baseline="0" dirty="0" smtClean="0">
                <a:latin typeface="NikoshBAN" pitchFamily="2" charset="0"/>
                <a:cs typeface="NikoshBAN" pitchFamily="2" charset="0"/>
              </a:rPr>
              <a:t> </a:t>
            </a:r>
            <a:r>
              <a:rPr lang="bn-IN" baseline="0" dirty="0" smtClean="0">
                <a:latin typeface="NikoshBAN" pitchFamily="2" charset="0"/>
                <a:cs typeface="NikoshBAN" pitchFamily="2" charset="0"/>
              </a:rPr>
              <a:t>করা যেতে </a:t>
            </a:r>
            <a:r>
              <a:rPr lang="en-US" baseline="0" dirty="0" err="1" smtClean="0">
                <a:latin typeface="NikoshBAN" pitchFamily="2" charset="0"/>
                <a:cs typeface="NikoshBAN" pitchFamily="2" charset="0"/>
              </a:rPr>
              <a:t>পারে</a:t>
            </a:r>
            <a:r>
              <a:rPr lang="bn-IN" baseline="0" dirty="0" smtClean="0">
                <a:latin typeface="NikoshBAN" pitchFamily="2" charset="0"/>
                <a:cs typeface="NikoshBAN" pitchFamily="2" charset="0"/>
              </a:rPr>
              <a:t>।</a:t>
            </a:r>
            <a:endParaRPr lang="en-US" dirty="0" smtClean="0">
              <a:latin typeface="NikoshBAN" pitchFamily="2" charset="0"/>
              <a:cs typeface="NikoshBAN" pitchFamily="2" charset="0"/>
            </a:endParaRPr>
          </a:p>
        </p:txBody>
      </p:sp>
      <p:sp>
        <p:nvSpPr>
          <p:cNvPr id="4" name="Slide Number Placeholder 3"/>
          <p:cNvSpPr>
            <a:spLocks noGrp="1"/>
          </p:cNvSpPr>
          <p:nvPr>
            <p:ph type="sldNum" sz="quarter" idx="10"/>
          </p:nvPr>
        </p:nvSpPr>
        <p:spPr/>
        <p:txBody>
          <a:bodyPr/>
          <a:lstStyle/>
          <a:p>
            <a:fld id="{D3CA4576-281A-4B9B-997C-00DE1876B3A9}" type="slidenum">
              <a:rPr lang="en-US" smtClean="0"/>
              <a:t>2</a:t>
            </a:fld>
            <a:endParaRPr lang="en-US"/>
          </a:p>
        </p:txBody>
      </p:sp>
    </p:spTree>
    <p:extLst>
      <p:ext uri="{BB962C8B-B14F-4D97-AF65-F5344CB8AC3E}">
        <p14:creationId xmlns:p14="http://schemas.microsoft.com/office/powerpoint/2010/main" val="1891215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IN" dirty="0" smtClean="0"/>
              <a:t>সময়---৩মিনিট। শিক্ষক</a:t>
            </a:r>
            <a:r>
              <a:rPr lang="bn-IN" baseline="0" dirty="0" smtClean="0"/>
              <a:t> সঠিক সমাধান শিক্ষার্থী দ্বারা বোর্ডে নির্ণয় করতে সহায়তা করতে পারেন।   </a:t>
            </a:r>
            <a:endParaRPr lang="en-US" dirty="0"/>
          </a:p>
        </p:txBody>
      </p:sp>
      <p:sp>
        <p:nvSpPr>
          <p:cNvPr id="4" name="Slide Number Placeholder 3"/>
          <p:cNvSpPr>
            <a:spLocks noGrp="1"/>
          </p:cNvSpPr>
          <p:nvPr>
            <p:ph type="sldNum" sz="quarter" idx="10"/>
          </p:nvPr>
        </p:nvSpPr>
        <p:spPr/>
        <p:txBody>
          <a:bodyPr/>
          <a:lstStyle/>
          <a:p>
            <a:fld id="{D3CA4576-281A-4B9B-997C-00DE1876B3A9}" type="slidenum">
              <a:rPr lang="en-US" smtClean="0"/>
              <a:t>11</a:t>
            </a:fld>
            <a:endParaRPr lang="en-US"/>
          </a:p>
        </p:txBody>
      </p:sp>
    </p:spTree>
    <p:extLst>
      <p:ext uri="{BB962C8B-B14F-4D97-AF65-F5344CB8AC3E}">
        <p14:creationId xmlns:p14="http://schemas.microsoft.com/office/powerpoint/2010/main" val="3038229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IN" baseline="0" dirty="0" smtClean="0">
                <a:latin typeface="Times New Roman" pitchFamily="18" charset="0"/>
                <a:cs typeface="Times New Roman" pitchFamily="18" charset="0"/>
              </a:rPr>
              <a:t>এটি কীসের চিত্র? বৃত্তটি কত দূরত্ব অতিক্রম করল? পরিধি কত? ব্যাসার্ধ কত? ত্রিভুজের ভূমি কত? উচ্চতা কত? ত্রিভুজের ক্ষেত্রফলের সূত্র কী? বৃত্তক্ষেত্রের ক্ষেত্রফলের সূত্র কী?  </a:t>
            </a:r>
            <a:endParaRPr lang="en-US"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D3CA4576-281A-4B9B-997C-00DE1876B3A9}" type="slidenum">
              <a:rPr lang="en-US" smtClean="0"/>
              <a:t>12</a:t>
            </a:fld>
            <a:endParaRPr lang="en-US"/>
          </a:p>
        </p:txBody>
      </p:sp>
    </p:spTree>
    <p:extLst>
      <p:ext uri="{BB962C8B-B14F-4D97-AF65-F5344CB8AC3E}">
        <p14:creationId xmlns:p14="http://schemas.microsoft.com/office/powerpoint/2010/main" val="1114579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IN" dirty="0" smtClean="0"/>
              <a:t>সময়------৫ মিনিট</a:t>
            </a:r>
            <a:r>
              <a:rPr lang="bn-IN" dirty="0" smtClean="0"/>
              <a:t>।</a:t>
            </a:r>
            <a:r>
              <a:rPr lang="en-US" dirty="0" smtClean="0"/>
              <a:t> </a:t>
            </a:r>
            <a:r>
              <a:rPr lang="bn-IN" dirty="0" smtClean="0"/>
              <a:t>শিক্ষক</a:t>
            </a:r>
            <a:r>
              <a:rPr lang="bn-IN" baseline="0" dirty="0" smtClean="0"/>
              <a:t> </a:t>
            </a:r>
            <a:r>
              <a:rPr lang="bn-IN" baseline="0" dirty="0" smtClean="0"/>
              <a:t>সঠিক সমাধান শিক্ষার্থী দ্বারা বোর্ডে নির্ণয় করতে সহায়তা করতে পারেন।  </a:t>
            </a:r>
            <a:r>
              <a:rPr lang="bn-IN" dirty="0" smtClean="0"/>
              <a:t> </a:t>
            </a:r>
            <a:endParaRPr lang="en-US" dirty="0"/>
          </a:p>
        </p:txBody>
      </p:sp>
      <p:sp>
        <p:nvSpPr>
          <p:cNvPr id="4" name="Slide Number Placeholder 3"/>
          <p:cNvSpPr>
            <a:spLocks noGrp="1"/>
          </p:cNvSpPr>
          <p:nvPr>
            <p:ph type="sldNum" sz="quarter" idx="10"/>
          </p:nvPr>
        </p:nvSpPr>
        <p:spPr/>
        <p:txBody>
          <a:bodyPr/>
          <a:lstStyle/>
          <a:p>
            <a:fld id="{D3CA4576-281A-4B9B-997C-00DE1876B3A9}" type="slidenum">
              <a:rPr lang="en-US" smtClean="0"/>
              <a:t>13</a:t>
            </a:fld>
            <a:endParaRPr lang="en-US"/>
          </a:p>
        </p:txBody>
      </p:sp>
    </p:spTree>
    <p:extLst>
      <p:ext uri="{BB962C8B-B14F-4D97-AF65-F5344CB8AC3E}">
        <p14:creationId xmlns:p14="http://schemas.microsoft.com/office/powerpoint/2010/main" val="3752761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IN" dirty="0" smtClean="0">
                <a:latin typeface="NikoshBAN" pitchFamily="2" charset="0"/>
                <a:cs typeface="NikoshBAN" pitchFamily="2" charset="0"/>
              </a:rPr>
              <a:t> শিক্ষক</a:t>
            </a:r>
            <a:r>
              <a:rPr lang="bn-IN" baseline="0" dirty="0" smtClean="0">
                <a:latin typeface="NikoshBAN" pitchFamily="2" charset="0"/>
                <a:cs typeface="NikoshBAN" pitchFamily="2" charset="0"/>
              </a:rPr>
              <a:t> প্রশ্নত্তোরের মাধ্যমে </a:t>
            </a:r>
            <a:r>
              <a:rPr lang="bn-IN" dirty="0" smtClean="0">
                <a:latin typeface="NikoshBAN" pitchFamily="2" charset="0"/>
                <a:cs typeface="NikoshBAN" pitchFamily="2" charset="0"/>
              </a:rPr>
              <a:t>শিক্ষার্থীদের</a:t>
            </a:r>
            <a:r>
              <a:rPr lang="bn-IN" baseline="0" dirty="0" smtClean="0">
                <a:latin typeface="NikoshBAN" pitchFamily="2" charset="0"/>
                <a:cs typeface="NikoshBAN" pitchFamily="2" charset="0"/>
              </a:rPr>
              <a:t> দ্বারা বোর্ডে সমস্যাটির সমাধান করার সহায়তা করাতে পারেন।</a:t>
            </a:r>
            <a:endParaRPr lang="en-US" dirty="0" smtClean="0">
              <a:latin typeface="NikoshBAN" pitchFamily="2" charset="0"/>
              <a:cs typeface="NikoshBAN" pitchFamily="2" charset="0"/>
            </a:endParaRPr>
          </a:p>
        </p:txBody>
      </p:sp>
      <p:sp>
        <p:nvSpPr>
          <p:cNvPr id="4" name="Slide Number Placeholder 3"/>
          <p:cNvSpPr>
            <a:spLocks noGrp="1"/>
          </p:cNvSpPr>
          <p:nvPr>
            <p:ph type="sldNum" sz="quarter" idx="10"/>
          </p:nvPr>
        </p:nvSpPr>
        <p:spPr/>
        <p:txBody>
          <a:bodyPr/>
          <a:lstStyle/>
          <a:p>
            <a:fld id="{D3CA4576-281A-4B9B-997C-00DE1876B3A9}" type="slidenum">
              <a:rPr lang="en-US" smtClean="0"/>
              <a:t>14</a:t>
            </a:fld>
            <a:endParaRPr lang="en-US"/>
          </a:p>
        </p:txBody>
      </p:sp>
    </p:spTree>
    <p:extLst>
      <p:ext uri="{BB962C8B-B14F-4D97-AF65-F5344CB8AC3E}">
        <p14:creationId xmlns:p14="http://schemas.microsoft.com/office/powerpoint/2010/main" val="1992063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IN" dirty="0" smtClean="0">
                <a:latin typeface="NikoshBAN" pitchFamily="2" charset="0"/>
                <a:cs typeface="NikoshBAN" pitchFamily="2" charset="0"/>
              </a:rPr>
              <a:t> শিক্ষক</a:t>
            </a:r>
            <a:r>
              <a:rPr lang="bn-IN" baseline="0" dirty="0" smtClean="0">
                <a:latin typeface="NikoshBAN" pitchFamily="2" charset="0"/>
                <a:cs typeface="NikoshBAN" pitchFamily="2" charset="0"/>
              </a:rPr>
              <a:t> প্রশ্নত্তোরের মাধ্যমে </a:t>
            </a:r>
            <a:r>
              <a:rPr lang="bn-IN" dirty="0" smtClean="0">
                <a:latin typeface="NikoshBAN" pitchFamily="2" charset="0"/>
                <a:cs typeface="NikoshBAN" pitchFamily="2" charset="0"/>
              </a:rPr>
              <a:t>শিক্ষার্থীদের</a:t>
            </a:r>
            <a:r>
              <a:rPr lang="bn-IN" baseline="0" dirty="0" smtClean="0">
                <a:latin typeface="NikoshBAN" pitchFamily="2" charset="0"/>
                <a:cs typeface="NikoshBAN" pitchFamily="2" charset="0"/>
              </a:rPr>
              <a:t> দ্বারা বোর্ডে সমস্যাটির সমাধান করার সহায়তা করাতে পারেন। </a:t>
            </a:r>
            <a:endParaRPr lang="en-US" dirty="0" smtClean="0">
              <a:latin typeface="NikoshBAN" pitchFamily="2" charset="0"/>
              <a:cs typeface="NikoshBAN" pitchFamily="2" charset="0"/>
            </a:endParaRPr>
          </a:p>
        </p:txBody>
      </p:sp>
      <p:sp>
        <p:nvSpPr>
          <p:cNvPr id="4" name="Slide Number Placeholder 3"/>
          <p:cNvSpPr>
            <a:spLocks noGrp="1"/>
          </p:cNvSpPr>
          <p:nvPr>
            <p:ph type="sldNum" sz="quarter" idx="10"/>
          </p:nvPr>
        </p:nvSpPr>
        <p:spPr/>
        <p:txBody>
          <a:bodyPr/>
          <a:lstStyle/>
          <a:p>
            <a:fld id="{D3CA4576-281A-4B9B-997C-00DE1876B3A9}" type="slidenum">
              <a:rPr lang="en-US" smtClean="0"/>
              <a:t>15</a:t>
            </a:fld>
            <a:endParaRPr lang="en-US"/>
          </a:p>
        </p:txBody>
      </p:sp>
    </p:spTree>
    <p:extLst>
      <p:ext uri="{BB962C8B-B14F-4D97-AF65-F5344CB8AC3E}">
        <p14:creationId xmlns:p14="http://schemas.microsoft.com/office/powerpoint/2010/main" val="3246244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IN" dirty="0" smtClean="0">
                <a:latin typeface="NikoshBAN" pitchFamily="2" charset="0"/>
                <a:cs typeface="NikoshBAN" pitchFamily="2" charset="0"/>
              </a:rPr>
              <a:t>প্রত্যেক দলের উপস্থাপনের</a:t>
            </a:r>
            <a:r>
              <a:rPr lang="bn-IN" baseline="0" dirty="0" smtClean="0">
                <a:latin typeface="NikoshBAN" pitchFamily="2" charset="0"/>
                <a:cs typeface="NikoshBAN" pitchFamily="2" charset="0"/>
              </a:rPr>
              <a:t> পর</a:t>
            </a:r>
            <a:r>
              <a:rPr lang="bn-IN" dirty="0" smtClean="0">
                <a:latin typeface="NikoshBAN" pitchFamily="2" charset="0"/>
                <a:cs typeface="NikoshBAN" pitchFamily="2" charset="0"/>
              </a:rPr>
              <a:t> শিক্ষক</a:t>
            </a:r>
            <a:r>
              <a:rPr lang="bn-IN" baseline="0" dirty="0" smtClean="0">
                <a:latin typeface="NikoshBAN" pitchFamily="2" charset="0"/>
                <a:cs typeface="NikoshBAN" pitchFamily="2" charset="0"/>
              </a:rPr>
              <a:t> প্রশ্নত্তোরের মাধ্যমে </a:t>
            </a:r>
            <a:r>
              <a:rPr lang="bn-IN" dirty="0" smtClean="0">
                <a:latin typeface="NikoshBAN" pitchFamily="2" charset="0"/>
                <a:cs typeface="NikoshBAN" pitchFamily="2" charset="0"/>
              </a:rPr>
              <a:t>শিক্ষার্থীদের</a:t>
            </a:r>
            <a:r>
              <a:rPr lang="bn-IN" baseline="0" dirty="0" smtClean="0">
                <a:latin typeface="NikoshBAN" pitchFamily="2" charset="0"/>
                <a:cs typeface="NikoshBAN" pitchFamily="2" charset="0"/>
              </a:rPr>
              <a:t> দ্বারা বোর্ডে সমস্যাটির সঠিক সমাধান করার সহায়তা করাতে পারেন। </a:t>
            </a:r>
            <a:endParaRPr lang="en-US" dirty="0" smtClean="0">
              <a:latin typeface="NikoshBAN" pitchFamily="2" charset="0"/>
              <a:cs typeface="NikoshBAN" pitchFamily="2" charset="0"/>
            </a:endParaRPr>
          </a:p>
        </p:txBody>
      </p:sp>
      <p:sp>
        <p:nvSpPr>
          <p:cNvPr id="4" name="Slide Number Placeholder 3"/>
          <p:cNvSpPr>
            <a:spLocks noGrp="1"/>
          </p:cNvSpPr>
          <p:nvPr>
            <p:ph type="sldNum" sz="quarter" idx="10"/>
          </p:nvPr>
        </p:nvSpPr>
        <p:spPr/>
        <p:txBody>
          <a:bodyPr/>
          <a:lstStyle/>
          <a:p>
            <a:fld id="{D3CA4576-281A-4B9B-997C-00DE1876B3A9}" type="slidenum">
              <a:rPr lang="en-US" smtClean="0"/>
              <a:t>16</a:t>
            </a:fld>
            <a:endParaRPr lang="en-US"/>
          </a:p>
        </p:txBody>
      </p:sp>
    </p:spTree>
    <p:extLst>
      <p:ext uri="{BB962C8B-B14F-4D97-AF65-F5344CB8AC3E}">
        <p14:creationId xmlns:p14="http://schemas.microsoft.com/office/powerpoint/2010/main" val="1163085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IN" dirty="0" smtClean="0"/>
              <a:t>সময়--------৮ মিনিট। শিক্ষক</a:t>
            </a:r>
            <a:r>
              <a:rPr lang="bn-IN" baseline="0" dirty="0" smtClean="0"/>
              <a:t> সঠিক উত্তর শিক্ষার্থী দ্বারা বোর্ডে লেখাতে পারেন।  </a:t>
            </a:r>
            <a:endParaRPr lang="en-US" dirty="0"/>
          </a:p>
        </p:txBody>
      </p:sp>
      <p:sp>
        <p:nvSpPr>
          <p:cNvPr id="4" name="Slide Number Placeholder 3"/>
          <p:cNvSpPr>
            <a:spLocks noGrp="1"/>
          </p:cNvSpPr>
          <p:nvPr>
            <p:ph type="sldNum" sz="quarter" idx="10"/>
          </p:nvPr>
        </p:nvSpPr>
        <p:spPr/>
        <p:txBody>
          <a:bodyPr/>
          <a:lstStyle/>
          <a:p>
            <a:fld id="{D3CA4576-281A-4B9B-997C-00DE1876B3A9}" type="slidenum">
              <a:rPr lang="en-US" smtClean="0"/>
              <a:t>17</a:t>
            </a:fld>
            <a:endParaRPr lang="en-US"/>
          </a:p>
        </p:txBody>
      </p:sp>
    </p:spTree>
    <p:extLst>
      <p:ext uri="{BB962C8B-B14F-4D97-AF65-F5344CB8AC3E}">
        <p14:creationId xmlns:p14="http://schemas.microsoft.com/office/powerpoint/2010/main" val="17355727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IN" dirty="0" smtClean="0"/>
              <a:t>শিক্ষক</a:t>
            </a:r>
            <a:r>
              <a:rPr lang="bn-IN" baseline="0" dirty="0" smtClean="0"/>
              <a:t> </a:t>
            </a:r>
            <a:r>
              <a:rPr lang="bn-IN" dirty="0" smtClean="0"/>
              <a:t>সমাধান</a:t>
            </a:r>
            <a:r>
              <a:rPr lang="bn-IN" baseline="0" dirty="0" smtClean="0"/>
              <a:t> করার প্রাথমিক </a:t>
            </a:r>
            <a:r>
              <a:rPr lang="bn-IN" baseline="0" dirty="0" smtClean="0"/>
              <a:t>ধার</a:t>
            </a:r>
            <a:r>
              <a:rPr lang="en-US" baseline="0" dirty="0" err="1" smtClean="0"/>
              <a:t>ণা</a:t>
            </a:r>
            <a:r>
              <a:rPr lang="bn-IN" baseline="0" dirty="0" smtClean="0"/>
              <a:t> </a:t>
            </a:r>
            <a:r>
              <a:rPr lang="bn-IN" baseline="0" dirty="0" smtClean="0"/>
              <a:t>শিক্ষার্থীদের জানাতে পারেন।</a:t>
            </a:r>
            <a:endParaRPr lang="en-US" dirty="0" smtClean="0"/>
          </a:p>
        </p:txBody>
      </p:sp>
      <p:sp>
        <p:nvSpPr>
          <p:cNvPr id="4" name="Slide Number Placeholder 3"/>
          <p:cNvSpPr>
            <a:spLocks noGrp="1"/>
          </p:cNvSpPr>
          <p:nvPr>
            <p:ph type="sldNum" sz="quarter" idx="10"/>
          </p:nvPr>
        </p:nvSpPr>
        <p:spPr/>
        <p:txBody>
          <a:bodyPr/>
          <a:lstStyle/>
          <a:p>
            <a:fld id="{D3CA4576-281A-4B9B-997C-00DE1876B3A9}" type="slidenum">
              <a:rPr lang="en-US" smtClean="0"/>
              <a:t>18</a:t>
            </a:fld>
            <a:endParaRPr lang="en-US"/>
          </a:p>
        </p:txBody>
      </p:sp>
    </p:spTree>
    <p:extLst>
      <p:ext uri="{BB962C8B-B14F-4D97-AF65-F5344CB8AC3E}">
        <p14:creationId xmlns:p14="http://schemas.microsoft.com/office/powerpoint/2010/main" val="3721482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IN" dirty="0" smtClean="0"/>
              <a:t>ধন্যবাদ</a:t>
            </a:r>
            <a:r>
              <a:rPr lang="bn-IN" baseline="0" dirty="0" smtClean="0"/>
              <a:t> জ্ঞাপনের মাধ্যমে শ্রেণীর কার্যক্রম শেষ করা যেতে </a:t>
            </a:r>
            <a:r>
              <a:rPr lang="bn-IN" baseline="0" smtClean="0"/>
              <a:t>পারে।</a:t>
            </a:r>
            <a:endParaRPr lang="en-US" smtClean="0"/>
          </a:p>
        </p:txBody>
      </p:sp>
      <p:sp>
        <p:nvSpPr>
          <p:cNvPr id="4" name="Slide Number Placeholder 3"/>
          <p:cNvSpPr>
            <a:spLocks noGrp="1"/>
          </p:cNvSpPr>
          <p:nvPr>
            <p:ph type="sldNum" sz="quarter" idx="10"/>
          </p:nvPr>
        </p:nvSpPr>
        <p:spPr/>
        <p:txBody>
          <a:bodyPr/>
          <a:lstStyle/>
          <a:p>
            <a:fld id="{D3CA4576-281A-4B9B-997C-00DE1876B3A9}" type="slidenum">
              <a:rPr lang="en-US" smtClean="0"/>
              <a:t>19</a:t>
            </a:fld>
            <a:endParaRPr lang="en-US"/>
          </a:p>
        </p:txBody>
      </p:sp>
    </p:spTree>
    <p:extLst>
      <p:ext uri="{BB962C8B-B14F-4D97-AF65-F5344CB8AC3E}">
        <p14:creationId xmlns:p14="http://schemas.microsoft.com/office/powerpoint/2010/main" val="161062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IN" dirty="0" smtClean="0">
                <a:latin typeface="NikoshBAN" pitchFamily="2" charset="0"/>
                <a:cs typeface="NikoshBAN" pitchFamily="2" charset="0"/>
              </a:rPr>
              <a:t>স্লাইডটি হাইড করে</a:t>
            </a:r>
            <a:r>
              <a:rPr lang="bn-IN" baseline="0" dirty="0" smtClean="0">
                <a:latin typeface="NikoshBAN" pitchFamily="2" charset="0"/>
                <a:cs typeface="NikoshBAN" pitchFamily="2" charset="0"/>
              </a:rPr>
              <a:t> রাখা হয়েছে।</a:t>
            </a:r>
            <a:endParaRPr lang="en-US" dirty="0" smtClean="0">
              <a:latin typeface="NikoshBAN" pitchFamily="2" charset="0"/>
              <a:cs typeface="NikoshBAN" pitchFamily="2" charset="0"/>
            </a:endParaRPr>
          </a:p>
        </p:txBody>
      </p:sp>
      <p:sp>
        <p:nvSpPr>
          <p:cNvPr id="4" name="Slide Number Placeholder 3"/>
          <p:cNvSpPr>
            <a:spLocks noGrp="1"/>
          </p:cNvSpPr>
          <p:nvPr>
            <p:ph type="sldNum" sz="quarter" idx="10"/>
          </p:nvPr>
        </p:nvSpPr>
        <p:spPr/>
        <p:txBody>
          <a:bodyPr/>
          <a:lstStyle/>
          <a:p>
            <a:fld id="{D3CA4576-281A-4B9B-997C-00DE1876B3A9}" type="slidenum">
              <a:rPr lang="en-US" smtClean="0"/>
              <a:t>3</a:t>
            </a:fld>
            <a:endParaRPr lang="en-US"/>
          </a:p>
        </p:txBody>
      </p:sp>
    </p:spTree>
    <p:extLst>
      <p:ext uri="{BB962C8B-B14F-4D97-AF65-F5344CB8AC3E}">
        <p14:creationId xmlns:p14="http://schemas.microsoft.com/office/powerpoint/2010/main" val="1505394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IN" dirty="0" smtClean="0">
                <a:latin typeface="NikoshBAN" pitchFamily="2" charset="0"/>
                <a:cs typeface="NikoshBAN" pitchFamily="2" charset="0"/>
              </a:rPr>
              <a:t> প্রত্যেকটি</a:t>
            </a:r>
            <a:r>
              <a:rPr lang="bn-IN" baseline="0" dirty="0" smtClean="0">
                <a:latin typeface="NikoshBAN" pitchFamily="2" charset="0"/>
                <a:cs typeface="NikoshBAN" pitchFamily="2" charset="0"/>
              </a:rPr>
              <a:t> বস্তুর নাম কী? বস্তুগুলোর আকার কেমন? গোলাকার এলাকার পরিমান কীভাবে বের করা যায়? </a:t>
            </a:r>
            <a:endParaRPr lang="en-US" dirty="0" smtClean="0">
              <a:latin typeface="NikoshBAN" pitchFamily="2" charset="0"/>
              <a:cs typeface="NikoshBAN" pitchFamily="2" charset="0"/>
            </a:endParaRPr>
          </a:p>
          <a:p>
            <a:endParaRPr lang="en-US" dirty="0"/>
          </a:p>
        </p:txBody>
      </p:sp>
      <p:sp>
        <p:nvSpPr>
          <p:cNvPr id="4" name="Slide Number Placeholder 3"/>
          <p:cNvSpPr>
            <a:spLocks noGrp="1"/>
          </p:cNvSpPr>
          <p:nvPr>
            <p:ph type="sldNum" sz="quarter" idx="10"/>
          </p:nvPr>
        </p:nvSpPr>
        <p:spPr/>
        <p:txBody>
          <a:bodyPr/>
          <a:lstStyle/>
          <a:p>
            <a:fld id="{D3CA4576-281A-4B9B-997C-00DE1876B3A9}" type="slidenum">
              <a:rPr lang="en-US" smtClean="0"/>
              <a:t>4</a:t>
            </a:fld>
            <a:endParaRPr lang="en-US"/>
          </a:p>
        </p:txBody>
      </p:sp>
    </p:spTree>
    <p:extLst>
      <p:ext uri="{BB962C8B-B14F-4D97-AF65-F5344CB8AC3E}">
        <p14:creationId xmlns:p14="http://schemas.microsoft.com/office/powerpoint/2010/main" val="1489031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IN" baseline="0" dirty="0" smtClean="0">
                <a:latin typeface="NikoshBAN" pitchFamily="2" charset="0"/>
                <a:cs typeface="NikoshBAN" pitchFamily="2" charset="0"/>
              </a:rPr>
              <a:t>জাতীয় পতাকার চিত্র দেখিয়ে এবং প্রশ্নোত্তরের মাধ্যমে আজকের পাঠের অনুকুল পরিবেশ সৃষ্টি করার সহায়তা করা যেতে পারে।</a:t>
            </a:r>
            <a:r>
              <a:rPr lang="en-US" baseline="0" dirty="0" smtClean="0">
                <a:latin typeface="NikoshBAN" pitchFamily="2" charset="0"/>
                <a:cs typeface="NikoshBAN" pitchFamily="2" charset="0"/>
              </a:rPr>
              <a:t> </a:t>
            </a:r>
            <a:endParaRPr lang="en-US" dirty="0" smtClean="0">
              <a:latin typeface="NikoshBAN" pitchFamily="2" charset="0"/>
              <a:cs typeface="NikoshBAN" pitchFamily="2" charset="0"/>
            </a:endParaRPr>
          </a:p>
        </p:txBody>
      </p:sp>
      <p:sp>
        <p:nvSpPr>
          <p:cNvPr id="4" name="Slide Number Placeholder 3"/>
          <p:cNvSpPr>
            <a:spLocks noGrp="1"/>
          </p:cNvSpPr>
          <p:nvPr>
            <p:ph type="sldNum" sz="quarter" idx="10"/>
          </p:nvPr>
        </p:nvSpPr>
        <p:spPr/>
        <p:txBody>
          <a:bodyPr/>
          <a:lstStyle/>
          <a:p>
            <a:fld id="{D3CA4576-281A-4B9B-997C-00DE1876B3A9}" type="slidenum">
              <a:rPr lang="en-US" smtClean="0"/>
              <a:t>5</a:t>
            </a:fld>
            <a:endParaRPr lang="en-US"/>
          </a:p>
        </p:txBody>
      </p:sp>
    </p:spTree>
    <p:extLst>
      <p:ext uri="{BB962C8B-B14F-4D97-AF65-F5344CB8AC3E}">
        <p14:creationId xmlns:p14="http://schemas.microsoft.com/office/powerpoint/2010/main" val="1454864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IN" dirty="0" smtClean="0"/>
              <a:t>চাকাটির আকার কেমন? কালো অংশকে</a:t>
            </a:r>
            <a:r>
              <a:rPr lang="bn-IN" baseline="0" dirty="0" smtClean="0"/>
              <a:t> কী বলে? </a:t>
            </a:r>
            <a:r>
              <a:rPr lang="bn-IN" dirty="0" smtClean="0"/>
              <a:t>গোলাপী অংশকে</a:t>
            </a:r>
            <a:r>
              <a:rPr lang="bn-IN" baseline="0" dirty="0" smtClean="0"/>
              <a:t> কী বলে?  </a:t>
            </a:r>
            <a:r>
              <a:rPr lang="bn-IN" baseline="0" dirty="0" smtClean="0">
                <a:latin typeface="NikoshBAN" pitchFamily="2" charset="0"/>
                <a:cs typeface="NikoshBAN" pitchFamily="2" charset="0"/>
              </a:rPr>
              <a:t>প্রশ্নত্তোর ও আলোচনর মাধ্যমে</a:t>
            </a:r>
            <a:r>
              <a:rPr lang="bn-IN" baseline="0" dirty="0" smtClean="0"/>
              <a:t> আজকের পাঠ ঘোষণা করা যেতে পারে। </a:t>
            </a:r>
            <a:endParaRPr lang="en-US" dirty="0"/>
          </a:p>
        </p:txBody>
      </p:sp>
      <p:sp>
        <p:nvSpPr>
          <p:cNvPr id="4" name="Slide Number Placeholder 3"/>
          <p:cNvSpPr>
            <a:spLocks noGrp="1"/>
          </p:cNvSpPr>
          <p:nvPr>
            <p:ph type="sldNum" sz="quarter" idx="10"/>
          </p:nvPr>
        </p:nvSpPr>
        <p:spPr/>
        <p:txBody>
          <a:bodyPr/>
          <a:lstStyle/>
          <a:p>
            <a:fld id="{D3CA4576-281A-4B9B-997C-00DE1876B3A9}" type="slidenum">
              <a:rPr lang="en-US" smtClean="0"/>
              <a:t>6</a:t>
            </a:fld>
            <a:endParaRPr lang="en-US"/>
          </a:p>
        </p:txBody>
      </p:sp>
    </p:spTree>
    <p:extLst>
      <p:ext uri="{BB962C8B-B14F-4D97-AF65-F5344CB8AC3E}">
        <p14:creationId xmlns:p14="http://schemas.microsoft.com/office/powerpoint/2010/main" val="1322495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IN" dirty="0" smtClean="0"/>
              <a:t>স্লাইডটি হাইড করে</a:t>
            </a:r>
            <a:r>
              <a:rPr lang="bn-IN" baseline="0" dirty="0" smtClean="0"/>
              <a:t> রাখা হতে পারে অথবা দেখানো যেতে পারে। </a:t>
            </a:r>
            <a:endParaRPr lang="en-US" dirty="0"/>
          </a:p>
        </p:txBody>
      </p:sp>
      <p:sp>
        <p:nvSpPr>
          <p:cNvPr id="4" name="Slide Number Placeholder 3"/>
          <p:cNvSpPr>
            <a:spLocks noGrp="1"/>
          </p:cNvSpPr>
          <p:nvPr>
            <p:ph type="sldNum" sz="quarter" idx="10"/>
          </p:nvPr>
        </p:nvSpPr>
        <p:spPr/>
        <p:txBody>
          <a:bodyPr/>
          <a:lstStyle/>
          <a:p>
            <a:fld id="{D3CA4576-281A-4B9B-997C-00DE1876B3A9}" type="slidenum">
              <a:rPr lang="en-US" smtClean="0"/>
              <a:t>7</a:t>
            </a:fld>
            <a:endParaRPr lang="en-US"/>
          </a:p>
        </p:txBody>
      </p:sp>
    </p:spTree>
    <p:extLst>
      <p:ext uri="{BB962C8B-B14F-4D97-AF65-F5344CB8AC3E}">
        <p14:creationId xmlns:p14="http://schemas.microsoft.com/office/powerpoint/2010/main" val="2928639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bn-IN" dirty="0" smtClean="0"/>
              <a:t>চিত্রটিকে কী বলে? </a:t>
            </a:r>
            <a:r>
              <a:rPr lang="en-US" dirty="0" err="1" smtClean="0"/>
              <a:t>বৃত্তা</a:t>
            </a:r>
            <a:r>
              <a:rPr lang="bn-IN" dirty="0" smtClean="0"/>
              <a:t>কার </a:t>
            </a:r>
            <a:r>
              <a:rPr lang="bn-IN" dirty="0" smtClean="0"/>
              <a:t>রেখাটিকে</a:t>
            </a:r>
            <a:r>
              <a:rPr lang="bn-IN" baseline="0" dirty="0" smtClean="0"/>
              <a:t> কী বলে? লাল বিন্দুটিকে কী বলে? কেন্দ্র থেকে অঙ্কিত সরল রেখাকে কী বলে? কেন্দ্র থেকে পরিধি পর্যন্ত সরল রেখাকে কী বলে? পরিধির দুই বিন্দুর সংযোগ সরল রেখাকে কী বলে? হলুদ অংশকে কী বলে?</a:t>
            </a:r>
            <a:endParaRPr lang="en-US" dirty="0" smtClean="0"/>
          </a:p>
        </p:txBody>
      </p:sp>
      <p:sp>
        <p:nvSpPr>
          <p:cNvPr id="4" name="Slide Number Placeholder 3"/>
          <p:cNvSpPr>
            <a:spLocks noGrp="1"/>
          </p:cNvSpPr>
          <p:nvPr>
            <p:ph type="sldNum" sz="quarter" idx="10"/>
          </p:nvPr>
        </p:nvSpPr>
        <p:spPr/>
        <p:txBody>
          <a:bodyPr/>
          <a:lstStyle/>
          <a:p>
            <a:fld id="{D3CA4576-281A-4B9B-997C-00DE1876B3A9}" type="slidenum">
              <a:rPr lang="en-US" smtClean="0"/>
              <a:t>8</a:t>
            </a:fld>
            <a:endParaRPr lang="en-US"/>
          </a:p>
        </p:txBody>
      </p:sp>
    </p:spTree>
    <p:extLst>
      <p:ext uri="{BB962C8B-B14F-4D97-AF65-F5344CB8AC3E}">
        <p14:creationId xmlns:p14="http://schemas.microsoft.com/office/powerpoint/2010/main" val="2568168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IN" baseline="0" dirty="0" smtClean="0">
                <a:latin typeface="NikoshBAN" pitchFamily="2" charset="0"/>
                <a:cs typeface="NikoshBAN" pitchFamily="2" charset="0"/>
              </a:rPr>
              <a:t>বৃত্তটির পরিধি কয়টি ঘর অতিক্রম করেছে? বৃত্তটির ব্যাস কত? প্রতি ঘরের দৈর্ঘ্য কত? চাকাটির অতিক্রান্ত মোট দৈর্ঘ্য কত? বৃত্তের পরিধি ও ব্যাসের অনুপাত কত? পরিধি ও ব্যাসের অনুপাতকে কী দ্বারা প্রকাশ করা হয়? এর মান কত? সমস্যাটির সমাধান শিক্ষার্থী দ্বারা বোর্ডে করার চেষ্টা করা যেতে পারে।</a:t>
            </a:r>
            <a:endParaRPr lang="en-US" dirty="0">
              <a:latin typeface="NikoshBAN" pitchFamily="2" charset="0"/>
              <a:cs typeface="NikoshBAN" pitchFamily="2" charset="0"/>
            </a:endParaRPr>
          </a:p>
        </p:txBody>
      </p:sp>
      <p:sp>
        <p:nvSpPr>
          <p:cNvPr id="4" name="Slide Number Placeholder 3"/>
          <p:cNvSpPr>
            <a:spLocks noGrp="1"/>
          </p:cNvSpPr>
          <p:nvPr>
            <p:ph type="sldNum" sz="quarter" idx="10"/>
          </p:nvPr>
        </p:nvSpPr>
        <p:spPr/>
        <p:txBody>
          <a:bodyPr/>
          <a:lstStyle/>
          <a:p>
            <a:fld id="{D3CA4576-281A-4B9B-997C-00DE1876B3A9}" type="slidenum">
              <a:rPr lang="en-US" smtClean="0"/>
              <a:t>9</a:t>
            </a:fld>
            <a:endParaRPr lang="en-US"/>
          </a:p>
        </p:txBody>
      </p:sp>
    </p:spTree>
    <p:extLst>
      <p:ext uri="{BB962C8B-B14F-4D97-AF65-F5344CB8AC3E}">
        <p14:creationId xmlns:p14="http://schemas.microsoft.com/office/powerpoint/2010/main" val="1650138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n-IN" baseline="0" dirty="0" smtClean="0"/>
              <a:t>বৃত্তের ব্যাসার্ধ কত? বৃত্তের পরিধি কত? আয়তক্ষেত্রের দৈর্ঘ্য কত? প্রস্থ কত? বৃত্তক্ষেত্রের ক্ষেত্রফল নির্ণয়ের সূত্র কী? </a:t>
            </a:r>
            <a:endParaRPr lang="en-US" dirty="0"/>
          </a:p>
        </p:txBody>
      </p:sp>
      <p:sp>
        <p:nvSpPr>
          <p:cNvPr id="4" name="Slide Number Placeholder 3"/>
          <p:cNvSpPr>
            <a:spLocks noGrp="1"/>
          </p:cNvSpPr>
          <p:nvPr>
            <p:ph type="sldNum" sz="quarter" idx="10"/>
          </p:nvPr>
        </p:nvSpPr>
        <p:spPr/>
        <p:txBody>
          <a:bodyPr/>
          <a:lstStyle/>
          <a:p>
            <a:fld id="{D3CA4576-281A-4B9B-997C-00DE1876B3A9}" type="slidenum">
              <a:rPr lang="en-US" smtClean="0"/>
              <a:t>10</a:t>
            </a:fld>
            <a:endParaRPr lang="en-US"/>
          </a:p>
        </p:txBody>
      </p:sp>
    </p:spTree>
    <p:extLst>
      <p:ext uri="{BB962C8B-B14F-4D97-AF65-F5344CB8AC3E}">
        <p14:creationId xmlns:p14="http://schemas.microsoft.com/office/powerpoint/2010/main" val="2691031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Rounded Rectangle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smtClean="0"/>
              <a:t>Click to edit Master title style</a:t>
            </a:r>
            <a:endParaRPr kumimoji="0" lang="en-US"/>
          </a:p>
        </p:txBody>
      </p:sp>
      <p:sp>
        <p:nvSpPr>
          <p:cNvPr id="20" name="Subtitl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9" name="Date Placeholder 18"/>
          <p:cNvSpPr>
            <a:spLocks noGrp="1"/>
          </p:cNvSpPr>
          <p:nvPr>
            <p:ph type="dt" sz="half" idx="10"/>
          </p:nvPr>
        </p:nvSpPr>
        <p:spPr/>
        <p:txBody>
          <a:bodyPr/>
          <a:lstStyle>
            <a:extLst/>
          </a:lstStyle>
          <a:p>
            <a:fld id="{1D8BD707-D9CF-40AE-B4C6-C98DA3205C09}" type="datetimeFigureOut">
              <a:rPr lang="en-US" smtClean="0"/>
              <a:pPr/>
              <a:t>8/6/2016</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11" name="Slide Number Placeholder 10"/>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02920" y="530352"/>
            <a:ext cx="8183880" cy="4187952"/>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8/6/2016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533400" y="533402"/>
            <a:ext cx="5943600" cy="525780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8/6/2016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a:xfrm>
            <a:off x="502920" y="530352"/>
            <a:ext cx="8183880" cy="4187952"/>
          </a:xfrm>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8/6/2016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ed Rectangle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8/6/2016</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8/6/2016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nchor="b"/>
          <a:lstStyle>
            <a:lvl1pPr>
              <a:defRPr b="1"/>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pPr/>
              <a:t>8/6/2016</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1D8BD707-D9CF-40AE-B4C6-C98DA3205C09}" type="datetimeFigureOut">
              <a:rPr lang="en-US" smtClean="0"/>
              <a:pPr/>
              <a:t>8/6/2016</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1D8BD707-D9CF-40AE-B4C6-C98DA3205C09}" type="datetimeFigureOut">
              <a:rPr lang="en-US" smtClean="0"/>
              <a:pPr/>
              <a:t>8/6/2016</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8/6/2016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Round Single Corner Rectangle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8/6/2016</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n-US" smtClean="0"/>
              <a:t>Click icon to add picture</a:t>
            </a:r>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3" name="Title Placeholder 12"/>
          <p:cNvSpPr>
            <a:spLocks noGrp="1"/>
          </p:cNvSpPr>
          <p:nvPr>
            <p:ph type="title"/>
          </p:nvPr>
        </p:nvSpPr>
        <p:spPr>
          <a:xfrm>
            <a:off x="502920" y="4985590"/>
            <a:ext cx="8183880" cy="1051560"/>
          </a:xfrm>
          <a:prstGeom prst="rect">
            <a:avLst/>
          </a:prstGeom>
        </p:spPr>
        <p:txBody>
          <a:bodyPr vert="horz" anchor="b">
            <a:normAutofit/>
          </a:bodyPr>
          <a:lstStyle>
            <a:extLst/>
          </a:lstStyle>
          <a:p>
            <a:r>
              <a:rPr kumimoji="0" lang="en-US" smtClean="0"/>
              <a:t>Click to edit Master title style</a:t>
            </a:r>
            <a:endParaRPr kumimoji="0" lang="en-US"/>
          </a:p>
        </p:txBody>
      </p:sp>
      <p:sp>
        <p:nvSpPr>
          <p:cNvPr id="4" name="Text Placeholder 3"/>
          <p:cNvSpPr>
            <a:spLocks noGrp="1"/>
          </p:cNvSpPr>
          <p:nvPr>
            <p:ph type="body" idx="1"/>
          </p:nvPr>
        </p:nvSpPr>
        <p:spPr>
          <a:xfrm>
            <a:off x="502920" y="530352"/>
            <a:ext cx="8183880" cy="4187952"/>
          </a:xfrm>
          <a:prstGeom prst="rect">
            <a:avLst/>
          </a:prstGeom>
        </p:spPr>
        <p:txBody>
          <a:bodyPr vert="horz" lIns="182880" tIns="9144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5" name="Date Placeholder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1D8BD707-D9CF-40AE-B4C6-C98DA3205C09}" type="datetimeFigureOut">
              <a:rPr lang="en-US" smtClean="0"/>
              <a:pPr/>
              <a:t>8/6/2016</a:t>
            </a:fld>
            <a:endParaRPr lang="en-US"/>
          </a:p>
        </p:txBody>
      </p:sp>
      <p:sp>
        <p:nvSpPr>
          <p:cNvPr id="18" name="Footer Placeholder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n-US"/>
          </a:p>
        </p:txBody>
      </p:sp>
      <p:sp>
        <p:nvSpPr>
          <p:cNvPr id="5" name="Slide Number Placeholder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0.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3.pn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1"/>
          <p:cNvSpPr txBox="1"/>
          <p:nvPr/>
        </p:nvSpPr>
        <p:spPr>
          <a:xfrm>
            <a:off x="533400" y="1659285"/>
            <a:ext cx="8115300" cy="4031873"/>
          </a:xfrm>
          <a:prstGeom prst="rect">
            <a:avLst/>
          </a:prstGeom>
          <a:solidFill>
            <a:srgbClr val="F5E1FB"/>
          </a:solidFill>
          <a:ln w="28575">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bn-IN" sz="3200" u="sng" dirty="0" smtClean="0">
                <a:latin typeface="NikoshBAN" pitchFamily="2" charset="0"/>
                <a:cs typeface="NikoshBAN" pitchFamily="2" charset="0"/>
              </a:rPr>
              <a:t>এই</a:t>
            </a:r>
            <a:r>
              <a:rPr lang="en-US" sz="3200" u="sng" dirty="0" smtClean="0">
                <a:latin typeface="NikoshBAN" pitchFamily="2" charset="0"/>
                <a:cs typeface="NikoshBAN" pitchFamily="2" charset="0"/>
              </a:rPr>
              <a:t> </a:t>
            </a:r>
            <a:r>
              <a:rPr lang="en-US" sz="3200" u="sng" dirty="0" err="1" smtClean="0">
                <a:latin typeface="NikoshBAN" pitchFamily="2" charset="0"/>
                <a:cs typeface="NikoshBAN" pitchFamily="2" charset="0"/>
              </a:rPr>
              <a:t>স্লাইডটি</a:t>
            </a:r>
            <a:r>
              <a:rPr lang="en-US" sz="3200" u="sng" dirty="0" smtClean="0">
                <a:latin typeface="NikoshBAN" pitchFamily="2" charset="0"/>
                <a:cs typeface="NikoshBAN" pitchFamily="2" charset="0"/>
              </a:rPr>
              <a:t> </a:t>
            </a:r>
            <a:r>
              <a:rPr lang="en-US" sz="3200" u="sng" dirty="0" err="1" smtClean="0">
                <a:latin typeface="NikoshBAN" pitchFamily="2" charset="0"/>
                <a:cs typeface="NikoshBAN" pitchFamily="2" charset="0"/>
              </a:rPr>
              <a:t>সন্মানিত</a:t>
            </a:r>
            <a:r>
              <a:rPr lang="en-US" sz="3200" u="sng" dirty="0" smtClean="0">
                <a:latin typeface="NikoshBAN" pitchFamily="2" charset="0"/>
                <a:cs typeface="NikoshBAN" pitchFamily="2" charset="0"/>
              </a:rPr>
              <a:t> </a:t>
            </a:r>
            <a:r>
              <a:rPr lang="en-US" sz="3200" u="sng" dirty="0" err="1" smtClean="0">
                <a:latin typeface="NikoshBAN" pitchFamily="2" charset="0"/>
                <a:cs typeface="NikoshBAN" pitchFamily="2" charset="0"/>
              </a:rPr>
              <a:t>শিক্ষকবৃন্দের</a:t>
            </a:r>
            <a:r>
              <a:rPr lang="en-US" sz="3200" u="sng" dirty="0" smtClean="0">
                <a:latin typeface="NikoshBAN" pitchFamily="2" charset="0"/>
                <a:cs typeface="NikoshBAN" pitchFamily="2" charset="0"/>
              </a:rPr>
              <a:t> </a:t>
            </a:r>
            <a:r>
              <a:rPr lang="en-US" sz="3200" u="sng" dirty="0" err="1" smtClean="0">
                <a:latin typeface="NikoshBAN" pitchFamily="2" charset="0"/>
                <a:cs typeface="NikoshBAN" pitchFamily="2" charset="0"/>
              </a:rPr>
              <a:t>জন্য</a:t>
            </a:r>
            <a:endParaRPr lang="en-US" sz="3200" u="sng" dirty="0" smtClean="0">
              <a:latin typeface="NikoshBAN" pitchFamily="2" charset="0"/>
              <a:cs typeface="NikoshBAN" pitchFamily="2" charset="0"/>
            </a:endParaRPr>
          </a:p>
          <a:p>
            <a:r>
              <a:rPr lang="bn-IN" sz="3200" dirty="0" smtClean="0">
                <a:latin typeface="NikoshBAN" pitchFamily="2" charset="0"/>
                <a:cs typeface="NikoshBAN" pitchFamily="2" charset="0"/>
              </a:rPr>
              <a:t>স্লাইডটি</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হাইড</a:t>
            </a:r>
            <a:r>
              <a:rPr lang="en-US" sz="3200" dirty="0" smtClean="0">
                <a:latin typeface="NikoshBAN" pitchFamily="2" charset="0"/>
                <a:cs typeface="NikoshBAN" pitchFamily="2" charset="0"/>
              </a:rPr>
              <a:t> ক</a:t>
            </a:r>
            <a:r>
              <a:rPr lang="bn-IN" sz="3200" dirty="0" smtClean="0">
                <a:latin typeface="NikoshBAN" pitchFamily="2" charset="0"/>
                <a:cs typeface="NikoshBAN" pitchFamily="2" charset="0"/>
              </a:rPr>
              <a:t>রে</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রাখা</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হয়েছে</a:t>
            </a:r>
            <a:r>
              <a:rPr lang="en-US" sz="3200" dirty="0" smtClean="0">
                <a:latin typeface="NikoshBAN" pitchFamily="2" charset="0"/>
                <a:cs typeface="NikoshBAN" pitchFamily="2" charset="0"/>
              </a:rPr>
              <a:t>। F-</a:t>
            </a:r>
            <a:r>
              <a:rPr lang="en-US" sz="3200" dirty="0" smtClean="0">
                <a:latin typeface="Times New Roman" pitchFamily="18" charset="0"/>
                <a:cs typeface="Times New Roman" pitchFamily="18" charset="0"/>
              </a:rPr>
              <a:t>5</a:t>
            </a:r>
            <a:r>
              <a:rPr lang="en-US" sz="3200" dirty="0">
                <a:latin typeface="NikoshBAN" pitchFamily="2" charset="0"/>
                <a:cs typeface="NikoshBAN" pitchFamily="2" charset="0"/>
              </a:rPr>
              <a:t> </a:t>
            </a:r>
            <a:r>
              <a:rPr lang="en-US" sz="3200" dirty="0" err="1" smtClean="0">
                <a:latin typeface="NikoshBAN" pitchFamily="2" charset="0"/>
                <a:cs typeface="NikoshBAN" pitchFamily="2" charset="0"/>
              </a:rPr>
              <a:t>চেপে</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শুরু</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করলে</a:t>
            </a:r>
            <a:r>
              <a:rPr lang="en-US" sz="3200" dirty="0" smtClean="0">
                <a:latin typeface="NikoshBAN" pitchFamily="2" charset="0"/>
                <a:cs typeface="NikoshBAN" pitchFamily="2" charset="0"/>
              </a:rPr>
              <a:t> </a:t>
            </a:r>
          </a:p>
          <a:p>
            <a:r>
              <a:rPr lang="en-US" sz="3200" dirty="0" err="1" smtClean="0">
                <a:latin typeface="NikoshBAN" pitchFamily="2" charset="0"/>
                <a:cs typeface="NikoshBAN" pitchFamily="2" charset="0"/>
              </a:rPr>
              <a:t>হাইড</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স্লাইডগুলো</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দেখা</a:t>
            </a:r>
            <a:r>
              <a:rPr lang="bn-IN" sz="3200" dirty="0" smtClean="0">
                <a:latin typeface="NikoshBAN" pitchFamily="2" charset="0"/>
                <a:cs typeface="NikoshBAN" pitchFamily="2" charset="0"/>
              </a:rPr>
              <a:t> যা</a:t>
            </a:r>
            <a:r>
              <a:rPr lang="en-US" sz="3200" dirty="0" err="1" smtClean="0">
                <a:latin typeface="NikoshBAN" pitchFamily="2" charset="0"/>
                <a:cs typeface="NikoshBAN" pitchFamily="2" charset="0"/>
              </a:rPr>
              <a:t>বে</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না</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এই</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পাঠটি</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শ্রেনিকক্ষে</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উপস্থাপনের</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সময়</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প্রয়োজনীয়</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পরামর্শ</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প্রতিটি</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স্লাইডের</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নীচে</a:t>
            </a:r>
            <a:r>
              <a:rPr lang="bn-IN" sz="3200" dirty="0" smtClean="0">
                <a:latin typeface="NikoshBAN" pitchFamily="2" charset="0"/>
                <a:cs typeface="NikoshBAN" pitchFamily="2" charset="0"/>
              </a:rPr>
              <a:t> </a:t>
            </a:r>
            <a:r>
              <a:rPr lang="en-US" sz="3200" dirty="0" err="1" smtClean="0">
                <a:latin typeface="NikoshBAN" pitchFamily="2" charset="0"/>
                <a:cs typeface="NikoshBAN" pitchFamily="2" charset="0"/>
              </a:rPr>
              <a:t>নোট</a:t>
            </a:r>
            <a:r>
              <a:rPr lang="en-US" sz="3200" dirty="0" smtClean="0">
                <a:latin typeface="NikoshBAN" pitchFamily="2" charset="0"/>
                <a:cs typeface="NikoshBAN" pitchFamily="2" charset="0"/>
              </a:rPr>
              <a:t> </a:t>
            </a:r>
            <a:r>
              <a:rPr lang="bn-IN" sz="3200" dirty="0" smtClean="0">
                <a:latin typeface="NikoshBAN" pitchFamily="2" charset="0"/>
                <a:cs typeface="NikoshBAN" pitchFamily="2" charset="0"/>
              </a:rPr>
              <a:t>আকারে </a:t>
            </a:r>
            <a:r>
              <a:rPr lang="en-US" sz="3200" dirty="0" err="1" smtClean="0">
                <a:latin typeface="NikoshBAN" pitchFamily="2" charset="0"/>
                <a:cs typeface="NikoshBAN" pitchFamily="2" charset="0"/>
              </a:rPr>
              <a:t>সংযোজন</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করা</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হয়</a:t>
            </a:r>
            <a:r>
              <a:rPr lang="bn-IN" sz="3200" dirty="0">
                <a:latin typeface="NikoshBAN" pitchFamily="2" charset="0"/>
                <a:cs typeface="NikoshBAN" pitchFamily="2" charset="0"/>
              </a:rPr>
              <a:t>ে</a:t>
            </a:r>
            <a:r>
              <a:rPr lang="en-US" sz="3200" dirty="0" err="1" smtClean="0">
                <a:latin typeface="NikoshBAN" pitchFamily="2" charset="0"/>
                <a:cs typeface="NikoshBAN" pitchFamily="2" charset="0"/>
              </a:rPr>
              <a:t>ছে</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শ্রেণিতে</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কনটেন্টটি</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দ্বারা</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পাঠ</a:t>
            </a:r>
            <a:r>
              <a:rPr lang="en-US" sz="3200" dirty="0" smtClean="0">
                <a:latin typeface="NikoshBAN" pitchFamily="2" charset="0"/>
                <a:cs typeface="NikoshBAN" pitchFamily="2" charset="0"/>
              </a:rPr>
              <a:t> </a:t>
            </a:r>
            <a:r>
              <a:rPr lang="bn-IN" sz="3200" dirty="0" smtClean="0">
                <a:latin typeface="NikoshBAN" pitchFamily="2" charset="0"/>
                <a:cs typeface="NikoshBAN" pitchFamily="2" charset="0"/>
              </a:rPr>
              <a:t>উ</a:t>
            </a:r>
            <a:r>
              <a:rPr lang="en-US" sz="3200" dirty="0" err="1" smtClean="0">
                <a:latin typeface="NikoshBAN" pitchFamily="2" charset="0"/>
                <a:cs typeface="NikoshBAN" pitchFamily="2" charset="0"/>
              </a:rPr>
              <a:t>পস্থাপনের</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পূর্বে</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পাঠ্য</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বইয়ের</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নির্ধারিত</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পাঠের</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সাথে</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মিলিয়ে</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নিতে</a:t>
            </a:r>
            <a:r>
              <a:rPr lang="en-US" sz="3200" dirty="0" smtClean="0">
                <a:latin typeface="NikoshBAN" pitchFamily="2" charset="0"/>
                <a:cs typeface="NikoshBAN" pitchFamily="2" charset="0"/>
              </a:rPr>
              <a:t> </a:t>
            </a:r>
            <a:r>
              <a:rPr lang="en-US" sz="3200" dirty="0" err="1">
                <a:latin typeface="NikoshBAN" pitchFamily="2" charset="0"/>
                <a:cs typeface="NikoshBAN" pitchFamily="2" charset="0"/>
              </a:rPr>
              <a:t>এবং</a:t>
            </a:r>
            <a:r>
              <a:rPr lang="en-US" sz="3200" dirty="0">
                <a:latin typeface="NikoshBAN" pitchFamily="2" charset="0"/>
                <a:cs typeface="NikoshBAN" pitchFamily="2" charset="0"/>
              </a:rPr>
              <a:t> </a:t>
            </a:r>
            <a:r>
              <a:rPr lang="en-US" sz="3200" dirty="0" err="1">
                <a:latin typeface="NikoshBAN" pitchFamily="2" charset="0"/>
                <a:cs typeface="NikoshBAN" pitchFamily="2" charset="0"/>
              </a:rPr>
              <a:t>কাজের</a:t>
            </a:r>
            <a:r>
              <a:rPr lang="bn-IN" sz="3200" dirty="0">
                <a:latin typeface="NikoshBAN" pitchFamily="2" charset="0"/>
                <a:cs typeface="NikoshBAN" pitchFamily="2" charset="0"/>
              </a:rPr>
              <a:t>/সমস্যার</a:t>
            </a:r>
            <a:r>
              <a:rPr lang="en-US" sz="3200" dirty="0">
                <a:latin typeface="NikoshBAN" pitchFamily="2" charset="0"/>
                <a:cs typeface="NikoshBAN" pitchFamily="2" charset="0"/>
              </a:rPr>
              <a:t> </a:t>
            </a:r>
            <a:r>
              <a:rPr lang="en-US" sz="3200" dirty="0" err="1">
                <a:latin typeface="NikoshBAN" pitchFamily="2" charset="0"/>
                <a:cs typeface="NikoshBAN" pitchFamily="2" charset="0"/>
              </a:rPr>
              <a:t>সমাধান</a:t>
            </a:r>
            <a:r>
              <a:rPr lang="en-US" sz="3200" dirty="0">
                <a:latin typeface="NikoshBAN" pitchFamily="2" charset="0"/>
                <a:cs typeface="NikoshBAN" pitchFamily="2" charset="0"/>
              </a:rPr>
              <a:t> </a:t>
            </a:r>
            <a:r>
              <a:rPr lang="en-US" sz="3200" dirty="0" err="1">
                <a:latin typeface="NikoshBAN" pitchFamily="2" charset="0"/>
                <a:cs typeface="NikoshBAN" pitchFamily="2" charset="0"/>
              </a:rPr>
              <a:t>শ্রেণিতে</a:t>
            </a:r>
            <a:r>
              <a:rPr lang="en-US" sz="3200" dirty="0">
                <a:latin typeface="NikoshBAN" pitchFamily="2" charset="0"/>
                <a:cs typeface="NikoshBAN" pitchFamily="2" charset="0"/>
              </a:rPr>
              <a:t> </a:t>
            </a:r>
            <a:r>
              <a:rPr lang="en-US" sz="3200" dirty="0" err="1">
                <a:latin typeface="NikoshBAN" pitchFamily="2" charset="0"/>
                <a:cs typeface="NikoshBAN" pitchFamily="2" charset="0"/>
              </a:rPr>
              <a:t>উপস্থাপনের</a:t>
            </a:r>
            <a:r>
              <a:rPr lang="en-US" sz="3200" dirty="0">
                <a:latin typeface="NikoshBAN" pitchFamily="2" charset="0"/>
                <a:cs typeface="NikoshBAN" pitchFamily="2" charset="0"/>
              </a:rPr>
              <a:t> </a:t>
            </a:r>
            <a:r>
              <a:rPr lang="en-US" sz="3200" dirty="0" err="1">
                <a:latin typeface="NikoshBAN" pitchFamily="2" charset="0"/>
                <a:cs typeface="NikoshBAN" pitchFamily="2" charset="0"/>
              </a:rPr>
              <a:t>আগে</a:t>
            </a:r>
            <a:r>
              <a:rPr lang="en-US" sz="3200" dirty="0">
                <a:latin typeface="NikoshBAN" pitchFamily="2" charset="0"/>
                <a:cs typeface="NikoshBAN" pitchFamily="2" charset="0"/>
              </a:rPr>
              <a:t> </a:t>
            </a:r>
            <a:r>
              <a:rPr lang="en-US" sz="3200" dirty="0" err="1">
                <a:latin typeface="NikoshBAN" pitchFamily="2" charset="0"/>
                <a:cs typeface="NikoshBAN" pitchFamily="2" charset="0"/>
              </a:rPr>
              <a:t>তৈরি</a:t>
            </a:r>
            <a:r>
              <a:rPr lang="en-US" sz="3200" dirty="0">
                <a:latin typeface="NikoshBAN" pitchFamily="2" charset="0"/>
                <a:cs typeface="NikoshBAN" pitchFamily="2" charset="0"/>
              </a:rPr>
              <a:t> </a:t>
            </a:r>
            <a:r>
              <a:rPr lang="en-US" sz="3200" dirty="0" err="1">
                <a:latin typeface="NikoshBAN" pitchFamily="2" charset="0"/>
                <a:cs typeface="NikoshBAN" pitchFamily="2" charset="0"/>
              </a:rPr>
              <a:t>করে</a:t>
            </a:r>
            <a:r>
              <a:rPr lang="en-US" sz="3200" dirty="0">
                <a:latin typeface="NikoshBAN" pitchFamily="2" charset="0"/>
                <a:cs typeface="NikoshBAN" pitchFamily="2" charset="0"/>
              </a:rPr>
              <a:t> </a:t>
            </a:r>
            <a:r>
              <a:rPr lang="en-US" sz="3200" dirty="0" err="1">
                <a:latin typeface="NikoshBAN" pitchFamily="2" charset="0"/>
                <a:cs typeface="NikoshBAN" pitchFamily="2" charset="0"/>
              </a:rPr>
              <a:t>নিতে</a:t>
            </a:r>
            <a:r>
              <a:rPr lang="en-US" sz="3200" dirty="0">
                <a:latin typeface="NikoshBAN" pitchFamily="2" charset="0"/>
                <a:cs typeface="NikoshBAN" pitchFamily="2" charset="0"/>
              </a:rPr>
              <a:t> </a:t>
            </a:r>
            <a:r>
              <a:rPr lang="en-US" sz="3200" dirty="0" err="1">
                <a:latin typeface="NikoshBAN" pitchFamily="2" charset="0"/>
                <a:cs typeface="NikoshBAN" pitchFamily="2" charset="0"/>
              </a:rPr>
              <a:t>সবিনয়</a:t>
            </a:r>
            <a:r>
              <a:rPr lang="bn-IN" sz="3200" dirty="0">
                <a:latin typeface="NikoshBAN" pitchFamily="2" charset="0"/>
                <a:cs typeface="NikoshBAN" pitchFamily="2" charset="0"/>
              </a:rPr>
              <a:t> </a:t>
            </a:r>
            <a:r>
              <a:rPr lang="en-US" sz="3200" dirty="0" err="1">
                <a:latin typeface="NikoshBAN" pitchFamily="2" charset="0"/>
                <a:cs typeface="NikoshBAN" pitchFamily="2" charset="0"/>
              </a:rPr>
              <a:t>অনুরোধ</a:t>
            </a:r>
            <a:r>
              <a:rPr lang="en-US" sz="3200" dirty="0">
                <a:latin typeface="NikoshBAN" pitchFamily="2" charset="0"/>
                <a:cs typeface="NikoshBAN" pitchFamily="2" charset="0"/>
              </a:rPr>
              <a:t> </a:t>
            </a:r>
            <a:r>
              <a:rPr lang="en-US" sz="3200" dirty="0" err="1">
                <a:latin typeface="NikoshBAN" pitchFamily="2" charset="0"/>
                <a:cs typeface="NikoshBAN" pitchFamily="2" charset="0"/>
              </a:rPr>
              <a:t>করা</a:t>
            </a:r>
            <a:r>
              <a:rPr lang="en-US" sz="3200" dirty="0">
                <a:latin typeface="NikoshBAN" pitchFamily="2" charset="0"/>
                <a:cs typeface="NikoshBAN" pitchFamily="2" charset="0"/>
              </a:rPr>
              <a:t> </a:t>
            </a:r>
            <a:r>
              <a:rPr lang="en-US" sz="3200" dirty="0" err="1">
                <a:latin typeface="NikoshBAN" pitchFamily="2" charset="0"/>
                <a:cs typeface="NikoshBAN" pitchFamily="2" charset="0"/>
              </a:rPr>
              <a:t>হল</a:t>
            </a:r>
            <a:r>
              <a:rPr lang="en-US" sz="3200" dirty="0">
                <a:latin typeface="NikoshBAN" pitchFamily="2" charset="0"/>
                <a:cs typeface="NikoshBAN" pitchFamily="2" charset="0"/>
              </a:rPr>
              <a:t>।  </a:t>
            </a:r>
            <a:r>
              <a:rPr lang="bn-IN" sz="3200" dirty="0">
                <a:latin typeface="NikoshBAN" pitchFamily="2" charset="0"/>
                <a:cs typeface="NikoshBAN" pitchFamily="2" charset="0"/>
              </a:rPr>
              <a:t> </a:t>
            </a:r>
            <a:endParaRPr lang="en-US" sz="3200" dirty="0">
              <a:latin typeface="NikoshBAN" pitchFamily="2" charset="0"/>
              <a:cs typeface="NikoshBAN" pitchFamily="2" charset="0"/>
            </a:endParaRPr>
          </a:p>
        </p:txBody>
      </p:sp>
    </p:spTree>
    <p:extLst>
      <p:ext uri="{BB962C8B-B14F-4D97-AF65-F5344CB8AC3E}">
        <p14:creationId xmlns:p14="http://schemas.microsoft.com/office/powerpoint/2010/main" val="1776216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 b="-27482"/>
          <a:stretch/>
        </p:blipFill>
        <p:spPr>
          <a:xfrm>
            <a:off x="547914" y="381000"/>
            <a:ext cx="8128000" cy="5994975"/>
          </a:xfrm>
          <a:prstGeom prst="rect">
            <a:avLst/>
          </a:prstGeom>
        </p:spPr>
      </p:pic>
      <p:cxnSp>
        <p:nvCxnSpPr>
          <p:cNvPr id="8" name="Straight Connector 7"/>
          <p:cNvCxnSpPr/>
          <p:nvPr/>
        </p:nvCxnSpPr>
        <p:spPr>
          <a:xfrm>
            <a:off x="4027714" y="797377"/>
            <a:ext cx="0" cy="12954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572986" y="187778"/>
            <a:ext cx="533400" cy="3012622"/>
            <a:chOff x="2514600" y="2740478"/>
            <a:chExt cx="533400" cy="3012622"/>
          </a:xfrm>
        </p:grpSpPr>
        <p:sp>
          <p:nvSpPr>
            <p:cNvPr id="18" name="Minus 17"/>
            <p:cNvSpPr/>
            <p:nvPr/>
          </p:nvSpPr>
          <p:spPr>
            <a:xfrm rot="5400000">
              <a:off x="1924050" y="3331028"/>
              <a:ext cx="1714500" cy="533400"/>
            </a:xfrm>
            <a:prstGeom prst="mathMinus">
              <a:avLst>
                <a:gd name="adj1" fmla="val 816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inus 20"/>
            <p:cNvSpPr/>
            <p:nvPr/>
          </p:nvSpPr>
          <p:spPr>
            <a:xfrm rot="5400000">
              <a:off x="1924050" y="4629150"/>
              <a:ext cx="1714500" cy="533400"/>
            </a:xfrm>
            <a:prstGeom prst="mathMinus">
              <a:avLst>
                <a:gd name="adj1" fmla="val 816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29" name="TextBox 28"/>
              <p:cNvSpPr txBox="1"/>
              <p:nvPr/>
            </p:nvSpPr>
            <p:spPr>
              <a:xfrm>
                <a:off x="591457" y="5089864"/>
                <a:ext cx="8095343" cy="700705"/>
              </a:xfrm>
              <a:prstGeom prst="rect">
                <a:avLst/>
              </a:prstGeom>
              <a:solidFill>
                <a:schemeClr val="accent6">
                  <a:lumMod val="20000"/>
                  <a:lumOff val="80000"/>
                </a:schemeClr>
              </a:solidFill>
              <a:ln>
                <a:solidFill>
                  <a:schemeClr val="tx1"/>
                </a:solidFill>
              </a:ln>
            </p:spPr>
            <p:txBody>
              <a:bodyPr wrap="square" rtlCol="0">
                <a:spAutoFit/>
              </a:bodyPr>
              <a:lstStyle/>
              <a:p>
                <a:r>
                  <a:rPr lang="bn-IN" sz="2800" dirty="0" smtClean="0">
                    <a:latin typeface="NikoshBAN" pitchFamily="2" charset="0"/>
                    <a:cs typeface="NikoshBAN" pitchFamily="2" charset="0"/>
                  </a:rPr>
                  <a:t>আয়তক্ষেত্রের দৈর্ঘ্য = বৃত্তের পরিধি</a:t>
                </a:r>
                <a:r>
                  <a:rPr lang="en-US" sz="2800" dirty="0" smtClean="0">
                    <a:latin typeface="NikoshBAN" pitchFamily="2" charset="0"/>
                    <a:cs typeface="NikoshBAN" pitchFamily="2" charset="0"/>
                  </a:rPr>
                  <a:t>র </a:t>
                </a:r>
                <a:r>
                  <a:rPr lang="en-US" sz="2800" dirty="0" err="1" smtClean="0">
                    <a:latin typeface="NikoshBAN" pitchFamily="2" charset="0"/>
                    <a:cs typeface="NikoshBAN" pitchFamily="2" charset="0"/>
                  </a:rPr>
                  <a:t>অর্ধেক</a:t>
                </a:r>
                <a:r>
                  <a:rPr lang="bn-IN" sz="2800" dirty="0" smtClean="0">
                    <a:latin typeface="NikoshBAN" pitchFamily="2" charset="0"/>
                    <a:cs typeface="NikoshBAN" pitchFamily="2" charset="0"/>
                  </a:rPr>
                  <a:t> = </a:t>
                </a:r>
                <a14:m>
                  <m:oMath xmlns:m="http://schemas.openxmlformats.org/officeDocument/2006/math">
                    <m:f>
                      <m:fPr>
                        <m:ctrlPr>
                          <a:rPr lang="bn-IN" sz="2800" i="1" smtClean="0">
                            <a:latin typeface="Cambria Math" panose="02040503050406030204" pitchFamily="18" charset="0"/>
                            <a:cs typeface="NikoshBAN" pitchFamily="2" charset="0"/>
                          </a:rPr>
                        </m:ctrlPr>
                      </m:fPr>
                      <m:num>
                        <m:r>
                          <a:rPr lang="en-US" sz="2800" b="0" i="1" smtClean="0">
                            <a:latin typeface="Cambria Math"/>
                            <a:cs typeface="NikoshBAN" pitchFamily="2" charset="0"/>
                          </a:rPr>
                          <m:t>1</m:t>
                        </m:r>
                      </m:num>
                      <m:den>
                        <m:r>
                          <a:rPr lang="en-US" sz="2800" b="0" i="1" smtClean="0">
                            <a:latin typeface="Cambria Math"/>
                            <a:cs typeface="NikoshBAN" pitchFamily="2" charset="0"/>
                          </a:rPr>
                          <m:t>2</m:t>
                        </m:r>
                      </m:den>
                    </m:f>
                    <m:r>
                      <a:rPr lang="bn-IN" sz="2800" i="1" smtClean="0">
                        <a:latin typeface="Cambria Math"/>
                        <a:ea typeface="Cambria Math"/>
                        <a:cs typeface="NikoshBAN" pitchFamily="2" charset="0"/>
                      </a:rPr>
                      <m:t>×</m:t>
                    </m:r>
                    <m:r>
                      <a:rPr lang="en-US" sz="2800" b="0" i="1" smtClean="0">
                        <a:latin typeface="Cambria Math"/>
                        <a:ea typeface="Cambria Math"/>
                        <a:cs typeface="NikoshBAN" pitchFamily="2" charset="0"/>
                      </a:rPr>
                      <m:t>2</m:t>
                    </m:r>
                    <m:r>
                      <m:rPr>
                        <m:sty m:val="p"/>
                      </m:rPr>
                      <a:rPr lang="en-US" sz="2800" b="0" i="0" smtClean="0">
                        <a:latin typeface="Cambria Math"/>
                        <a:ea typeface="Cambria Math"/>
                        <a:cs typeface="NikoshBAN" pitchFamily="2" charset="0"/>
                      </a:rPr>
                      <m:t>πr</m:t>
                    </m:r>
                    <m:r>
                      <a:rPr lang="en-US" sz="2800" b="0" i="0" smtClean="0">
                        <a:latin typeface="Cambria Math"/>
                        <a:ea typeface="Cambria Math"/>
                        <a:cs typeface="NikoshBAN" pitchFamily="2" charset="0"/>
                      </a:rPr>
                      <m:t>= </m:t>
                    </m:r>
                    <m:r>
                      <m:rPr>
                        <m:sty m:val="p"/>
                      </m:rPr>
                      <a:rPr lang="en-US" sz="2800" b="0" i="0" smtClean="0">
                        <a:latin typeface="Cambria Math"/>
                        <a:ea typeface="Cambria Math"/>
                        <a:cs typeface="NikoshBAN" pitchFamily="2" charset="0"/>
                      </a:rPr>
                      <m:t>πr</m:t>
                    </m:r>
                  </m:oMath>
                </a14:m>
                <a:endParaRPr lang="en-US" sz="2800" dirty="0">
                  <a:latin typeface="NikoshBAN" pitchFamily="2" charset="0"/>
                  <a:cs typeface="NikoshBAN" pitchFamily="2" charset="0"/>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591457" y="5089864"/>
                <a:ext cx="8095343" cy="700705"/>
              </a:xfrm>
              <a:prstGeom prst="rect">
                <a:avLst/>
              </a:prstGeom>
              <a:blipFill rotWithShape="1">
                <a:blip r:embed="rId5"/>
                <a:stretch>
                  <a:fillRect l="-1429" b="-13675"/>
                </a:stretch>
              </a:blipFill>
              <a:ln>
                <a:solidFill>
                  <a:schemeClr val="tx1"/>
                </a:solidFill>
              </a:ln>
            </p:spPr>
            <p:txBody>
              <a:bodyPr/>
              <a:lstStyle/>
              <a:p>
                <a:r>
                  <a:rPr lang="en-US">
                    <a:noFill/>
                  </a:rPr>
                  <a:t> </a:t>
                </a:r>
              </a:p>
            </p:txBody>
          </p:sp>
        </mc:Fallback>
      </mc:AlternateContent>
      <p:sp>
        <p:nvSpPr>
          <p:cNvPr id="30" name="TextBox 29"/>
          <p:cNvSpPr txBox="1"/>
          <p:nvPr/>
        </p:nvSpPr>
        <p:spPr>
          <a:xfrm>
            <a:off x="591457" y="4444425"/>
            <a:ext cx="3436257" cy="584775"/>
          </a:xfrm>
          <a:prstGeom prst="rect">
            <a:avLst/>
          </a:prstGeom>
          <a:solidFill>
            <a:schemeClr val="accent6">
              <a:lumMod val="20000"/>
              <a:lumOff val="80000"/>
            </a:schemeClr>
          </a:solidFill>
          <a:ln>
            <a:solidFill>
              <a:schemeClr val="tx1"/>
            </a:solidFill>
          </a:ln>
        </p:spPr>
        <p:txBody>
          <a:bodyPr wrap="square" rtlCol="0">
            <a:spAutoFit/>
          </a:bodyPr>
          <a:lstStyle/>
          <a:p>
            <a:r>
              <a:rPr lang="bn-IN" sz="3200" dirty="0" smtClean="0">
                <a:latin typeface="NikoshBAN" pitchFamily="2" charset="0"/>
                <a:cs typeface="NikoshBAN" pitchFamily="2" charset="0"/>
              </a:rPr>
              <a:t>বৃত্তের ব্যাসার্ধ = </a:t>
            </a:r>
            <a:r>
              <a:rPr lang="en-US" sz="3200" dirty="0">
                <a:latin typeface="Times New Roman" pitchFamily="18" charset="0"/>
                <a:cs typeface="NikoshBAN" pitchFamily="2" charset="0"/>
              </a:rPr>
              <a:t>r</a:t>
            </a:r>
            <a:endParaRPr lang="en-US" sz="3200" dirty="0">
              <a:latin typeface="NikoshBAN" pitchFamily="2" charset="0"/>
              <a:cs typeface="NikoshBAN" pitchFamily="2" charset="0"/>
            </a:endParaRPr>
          </a:p>
        </p:txBody>
      </p:sp>
      <p:sp>
        <p:nvSpPr>
          <p:cNvPr id="31" name="TextBox 30"/>
          <p:cNvSpPr txBox="1"/>
          <p:nvPr/>
        </p:nvSpPr>
        <p:spPr>
          <a:xfrm>
            <a:off x="591457" y="5877580"/>
            <a:ext cx="8095343" cy="523220"/>
          </a:xfrm>
          <a:prstGeom prst="rect">
            <a:avLst/>
          </a:prstGeom>
          <a:solidFill>
            <a:schemeClr val="accent6">
              <a:lumMod val="20000"/>
              <a:lumOff val="80000"/>
            </a:schemeClr>
          </a:solidFill>
          <a:ln>
            <a:solidFill>
              <a:schemeClr val="tx1"/>
            </a:solidFill>
          </a:ln>
        </p:spPr>
        <p:txBody>
          <a:bodyPr wrap="square" rtlCol="0">
            <a:spAutoFit/>
          </a:bodyPr>
          <a:lstStyle/>
          <a:p>
            <a:r>
              <a:rPr lang="bn-IN" sz="2800" dirty="0" smtClean="0">
                <a:latin typeface="NikoshBAN" pitchFamily="2" charset="0"/>
                <a:cs typeface="NikoshBAN" pitchFamily="2" charset="0"/>
              </a:rPr>
              <a:t>বৃত্তক্ষেত্রের ক্ষেত্রফল = পরিধির অর্ধেক </a:t>
            </a:r>
            <a:r>
              <a:rPr lang="en-US" sz="2800" b="1" dirty="0" smtClean="0">
                <a:latin typeface="NikoshBAN" pitchFamily="2" charset="0"/>
                <a:cs typeface="NikoshBAN" pitchFamily="2" charset="0"/>
                <a:sym typeface="Symbol"/>
              </a:rPr>
              <a:t></a:t>
            </a:r>
            <a:r>
              <a:rPr lang="bn-IN" sz="2800" dirty="0" smtClean="0">
                <a:latin typeface="NikoshBAN" pitchFamily="2" charset="0"/>
                <a:cs typeface="NikoshBAN" pitchFamily="2" charset="0"/>
                <a:sym typeface="Symbol"/>
              </a:rPr>
              <a:t> ব্যাসার্ধ</a:t>
            </a:r>
            <a:r>
              <a:rPr lang="en-US" sz="2800" dirty="0" smtClean="0">
                <a:latin typeface="NikoshBAN" pitchFamily="2" charset="0"/>
                <a:cs typeface="NikoshBAN" pitchFamily="2" charset="0"/>
              </a:rPr>
              <a:t> =</a:t>
            </a:r>
            <a:r>
              <a:rPr lang="en-US" sz="2800" dirty="0" smtClean="0">
                <a:latin typeface="NikoshBAN" pitchFamily="2" charset="0"/>
                <a:cs typeface="NikoshBAN" pitchFamily="2" charset="0"/>
                <a:sym typeface="Symbol"/>
              </a:rPr>
              <a:t></a:t>
            </a:r>
            <a:r>
              <a:rPr lang="en-US" sz="2800" dirty="0" smtClean="0">
                <a:latin typeface="Times New Roman" pitchFamily="18" charset="0"/>
                <a:cs typeface="NikoshBAN" pitchFamily="2" charset="0"/>
              </a:rPr>
              <a:t>r</a:t>
            </a:r>
            <a:r>
              <a:rPr lang="bn-IN" sz="2800" dirty="0" smtClean="0">
                <a:latin typeface="Times New Roman" pitchFamily="18" charset="0"/>
                <a:cs typeface="NikoshBAN" pitchFamily="2" charset="0"/>
              </a:rPr>
              <a:t> </a:t>
            </a:r>
            <a:r>
              <a:rPr lang="en-US" sz="2800" b="1" dirty="0" smtClean="0">
                <a:latin typeface="Times New Roman" pitchFamily="18" charset="0"/>
                <a:cs typeface="NikoshBAN" pitchFamily="2" charset="0"/>
                <a:sym typeface="Symbol"/>
              </a:rPr>
              <a:t></a:t>
            </a:r>
            <a:r>
              <a:rPr lang="bn-IN" sz="2800" dirty="0" smtClean="0">
                <a:latin typeface="Times New Roman" pitchFamily="18" charset="0"/>
                <a:cs typeface="NikoshBAN" pitchFamily="2" charset="0"/>
                <a:sym typeface="Symbol"/>
              </a:rPr>
              <a:t> </a:t>
            </a:r>
            <a:r>
              <a:rPr lang="en-US" sz="2800" dirty="0" smtClean="0">
                <a:latin typeface="Times New Roman" pitchFamily="18" charset="0"/>
                <a:cs typeface="Times New Roman" pitchFamily="18" charset="0"/>
                <a:sym typeface="Symbol"/>
              </a:rPr>
              <a:t>r = r</a:t>
            </a:r>
            <a:r>
              <a:rPr lang="en-US" sz="2800" baseline="30000" dirty="0" smtClean="0">
                <a:latin typeface="Times New Roman" pitchFamily="18" charset="0"/>
                <a:cs typeface="Times New Roman" pitchFamily="18" charset="0"/>
                <a:sym typeface="Symbol"/>
              </a:rPr>
              <a:t>2</a:t>
            </a:r>
            <a:endParaRPr lang="en-US" sz="2800" dirty="0">
              <a:latin typeface="NikoshBAN" pitchFamily="2" charset="0"/>
              <a:cs typeface="NikoshBAN" pitchFamily="2" charset="0"/>
            </a:endParaRPr>
          </a:p>
        </p:txBody>
      </p:sp>
      <p:sp>
        <p:nvSpPr>
          <p:cNvPr id="32" name="TextBox 31"/>
          <p:cNvSpPr txBox="1"/>
          <p:nvPr/>
        </p:nvSpPr>
        <p:spPr>
          <a:xfrm>
            <a:off x="6400800" y="304800"/>
            <a:ext cx="502061" cy="523220"/>
          </a:xfrm>
          <a:prstGeom prst="rect">
            <a:avLst/>
          </a:prstGeom>
          <a:noFill/>
        </p:spPr>
        <p:txBody>
          <a:bodyPr wrap="none" rtlCol="0">
            <a:spAutoFit/>
          </a:bodyPr>
          <a:lstStyle/>
          <a:p>
            <a:r>
              <a:rPr lang="en-US" sz="2800" dirty="0" smtClean="0">
                <a:latin typeface="Times New Roman" pitchFamily="18" charset="0"/>
                <a:cs typeface="Times New Roman" pitchFamily="18" charset="0"/>
                <a:sym typeface="Symbol"/>
              </a:rPr>
              <a:t>r</a:t>
            </a:r>
            <a:endParaRPr lang="en-US" sz="2800" dirty="0">
              <a:latin typeface="Times New Roman" pitchFamily="18" charset="0"/>
              <a:cs typeface="Times New Roman" pitchFamily="18" charset="0"/>
            </a:endParaRPr>
          </a:p>
        </p:txBody>
      </p:sp>
      <p:sp>
        <p:nvSpPr>
          <p:cNvPr id="33" name="TextBox 32"/>
          <p:cNvSpPr txBox="1"/>
          <p:nvPr/>
        </p:nvSpPr>
        <p:spPr>
          <a:xfrm>
            <a:off x="1412525" y="752640"/>
            <a:ext cx="412292" cy="707886"/>
          </a:xfrm>
          <a:prstGeom prst="rect">
            <a:avLst/>
          </a:prstGeom>
          <a:noFill/>
        </p:spPr>
        <p:txBody>
          <a:bodyPr wrap="none" rtlCol="0">
            <a:spAutoFit/>
          </a:bodyPr>
          <a:lstStyle/>
          <a:p>
            <a:r>
              <a:rPr lang="en-US" sz="4000" b="1" dirty="0" smtClean="0">
                <a:solidFill>
                  <a:srgbClr val="FFFF00"/>
                </a:solidFill>
                <a:latin typeface="Times New Roman" pitchFamily="18" charset="0"/>
                <a:cs typeface="Times New Roman" pitchFamily="18" charset="0"/>
                <a:sym typeface="Symbol"/>
              </a:rPr>
              <a:t>r</a:t>
            </a:r>
            <a:endParaRPr lang="en-US" sz="4000" b="1" dirty="0">
              <a:solidFill>
                <a:srgbClr val="FFFF00"/>
              </a:solidFill>
              <a:latin typeface="Times New Roman" pitchFamily="18" charset="0"/>
              <a:cs typeface="Times New Roman" pitchFamily="18" charset="0"/>
            </a:endParaRPr>
          </a:p>
        </p:txBody>
      </p:sp>
      <p:sp>
        <p:nvSpPr>
          <p:cNvPr id="34" name="Equal 33"/>
          <p:cNvSpPr/>
          <p:nvPr/>
        </p:nvSpPr>
        <p:spPr>
          <a:xfrm>
            <a:off x="3113314" y="1178377"/>
            <a:ext cx="914400" cy="914400"/>
          </a:xfrm>
          <a:prstGeom prst="mathEqual">
            <a:avLst>
              <a:gd name="adj1" fmla="val 4473"/>
              <a:gd name="adj2" fmla="val 14141"/>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35" name="Object 34">
            <a:hlinkClick r:id="" action="ppaction://ole?verb=0"/>
          </p:cNvPr>
          <p:cNvGraphicFramePr>
            <a:graphicFrameLocks noChangeAspect="1"/>
          </p:cNvGraphicFramePr>
          <p:nvPr>
            <p:extLst>
              <p:ext uri="{D42A27DB-BD31-4B8C-83A1-F6EECF244321}">
                <p14:modId xmlns:p14="http://schemas.microsoft.com/office/powerpoint/2010/main" val="1259375415"/>
              </p:ext>
            </p:extLst>
          </p:nvPr>
        </p:nvGraphicFramePr>
        <p:xfrm>
          <a:off x="3113314" y="2574305"/>
          <a:ext cx="914400" cy="771525"/>
        </p:xfrm>
        <a:graphic>
          <a:graphicData uri="http://schemas.openxmlformats.org/presentationml/2006/ole">
            <mc:AlternateContent xmlns:mc="http://schemas.openxmlformats.org/markup-compatibility/2006">
              <mc:Choice xmlns:v="urn:schemas-microsoft-com:vml" Requires="v">
                <p:oleObj spid="_x0000_s1231" name="Packager Shell Object" showAsIcon="1" r:id="rId6" imgW="914400" imgH="771480" progId="Package">
                  <p:embed/>
                </p:oleObj>
              </mc:Choice>
              <mc:Fallback>
                <p:oleObj name="Packager Shell Object" showAsIcon="1" r:id="rId6" imgW="914400" imgH="771480" progId="Package">
                  <p:embed/>
                  <p:pic>
                    <p:nvPicPr>
                      <p:cNvPr id="0" name=""/>
                      <p:cNvPicPr/>
                      <p:nvPr/>
                    </p:nvPicPr>
                    <p:blipFill>
                      <a:blip r:embed="rId7"/>
                      <a:stretch>
                        <a:fillRect/>
                      </a:stretch>
                    </p:blipFill>
                    <p:spPr>
                      <a:xfrm>
                        <a:off x="3113314" y="257430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983356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5" presetClass="path" presetSubtype="0" accel="50000" decel="50000" fill="hold" nodeType="clickEffect">
                                  <p:stCondLst>
                                    <p:cond delay="0"/>
                                  </p:stCondLst>
                                  <p:childTnLst>
                                    <p:animMotion origin="layout" path="M 0.00121 -0.00555 L -0.23924 -0.05555 " pathEditMode="relative" rAng="0" ptsTypes="AA">
                                      <p:cBhvr>
                                        <p:cTn id="20" dur="2000" fill="hold"/>
                                        <p:tgtEl>
                                          <p:spTgt spid="8"/>
                                        </p:tgtEl>
                                        <p:attrNameLst>
                                          <p:attrName>ppt_x</p:attrName>
                                          <p:attrName>ppt_y</p:attrName>
                                        </p:attrNameLst>
                                      </p:cBhvr>
                                      <p:rCtr x="-12031" y="-2500"/>
                                    </p:animMotion>
                                  </p:childTnLst>
                                </p:cTn>
                              </p:par>
                            </p:childTnLst>
                          </p:cTn>
                        </p:par>
                        <p:par>
                          <p:cTn id="21" fill="hold">
                            <p:stCondLst>
                              <p:cond delay="2000"/>
                            </p:stCondLst>
                            <p:childTnLst>
                              <p:par>
                                <p:cTn id="22" presetID="1" presetClass="entr" presetSubtype="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par>
                                <p:cTn id="24" presetID="1" presetClass="exit" presetSubtype="0" fill="hold" nodeType="withEffect">
                                  <p:stCondLst>
                                    <p:cond delay="0"/>
                                  </p:stCondLst>
                                  <p:childTnLst>
                                    <p:set>
                                      <p:cBhvr>
                                        <p:cTn id="25" dur="1" fill="hold">
                                          <p:stCondLst>
                                            <p:cond delay="0"/>
                                          </p:stCondLst>
                                        </p:cTn>
                                        <p:tgtEl>
                                          <p:spTgt spid="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8" presetClass="emph" presetSubtype="0" fill="hold" nodeType="clickEffect">
                                  <p:stCondLst>
                                    <p:cond delay="0"/>
                                  </p:stCondLst>
                                  <p:childTnLst>
                                    <p:animRot by="21600000">
                                      <p:cBhvr>
                                        <p:cTn id="29" dur="3000" fill="hold"/>
                                        <p:tgtEl>
                                          <p:spTgt spid="22"/>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1000"/>
                                        <p:tgtEl>
                                          <p:spTgt spid="33"/>
                                        </p:tgtEl>
                                      </p:cBhvr>
                                    </p:animEffect>
                                    <p:anim calcmode="lin" valueType="num">
                                      <p:cBhvr>
                                        <p:cTn id="35" dur="1000" fill="hold"/>
                                        <p:tgtEl>
                                          <p:spTgt spid="33"/>
                                        </p:tgtEl>
                                        <p:attrNameLst>
                                          <p:attrName>ppt_x</p:attrName>
                                        </p:attrNameLst>
                                      </p:cBhvr>
                                      <p:tavLst>
                                        <p:tav tm="0">
                                          <p:val>
                                            <p:strVal val="#ppt_x"/>
                                          </p:val>
                                        </p:tav>
                                        <p:tav tm="100000">
                                          <p:val>
                                            <p:strVal val="#ppt_x"/>
                                          </p:val>
                                        </p:tav>
                                      </p:tavLst>
                                    </p:anim>
                                    <p:anim calcmode="lin" valueType="num">
                                      <p:cBhvr>
                                        <p:cTn id="3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left)">
                                      <p:cBhvr>
                                        <p:cTn id="41" dur="20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left)">
                                      <p:cBhvr>
                                        <p:cTn id="46" dur="2000"/>
                                        <p:tgtEl>
                                          <p:spTgt spid="3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left)">
                                      <p:cBhvr>
                                        <p:cTn id="51" dur="20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1000"/>
                                        <p:tgtEl>
                                          <p:spTgt spid="32"/>
                                        </p:tgtEl>
                                      </p:cBhvr>
                                    </p:animEffect>
                                    <p:anim calcmode="lin" valueType="num">
                                      <p:cBhvr>
                                        <p:cTn id="57" dur="1000" fill="hold"/>
                                        <p:tgtEl>
                                          <p:spTgt spid="32"/>
                                        </p:tgtEl>
                                        <p:attrNameLst>
                                          <p:attrName>ppt_x</p:attrName>
                                        </p:attrNameLst>
                                      </p:cBhvr>
                                      <p:tavLst>
                                        <p:tav tm="0">
                                          <p:val>
                                            <p:strVal val="#ppt_x"/>
                                          </p:val>
                                        </p:tav>
                                        <p:tav tm="100000">
                                          <p:val>
                                            <p:strVal val="#ppt_x"/>
                                          </p:val>
                                        </p:tav>
                                      </p:tavLst>
                                    </p:anim>
                                    <p:anim calcmode="lin" valueType="num">
                                      <p:cBhvr>
                                        <p:cTn id="5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left)">
                                      <p:cBhvr>
                                        <p:cTn id="63"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p:bldP spid="33" grpId="0"/>
      <p:bldP spid="3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70858" y="457200"/>
            <a:ext cx="7663542" cy="707886"/>
          </a:xfrm>
          <a:prstGeom prst="rect">
            <a:avLst/>
          </a:prstGeom>
          <a:solidFill>
            <a:srgbClr val="3DEBA9"/>
          </a:solidFill>
          <a:ln w="19050">
            <a:solidFill>
              <a:schemeClr val="tx1"/>
            </a:solidFill>
          </a:ln>
        </p:spPr>
        <p:txBody>
          <a:bodyPr wrap="square" rtlCol="0">
            <a:spAutoFit/>
          </a:bodyPr>
          <a:lstStyle/>
          <a:p>
            <a:pPr algn="ctr"/>
            <a:r>
              <a:rPr lang="bn-IN" sz="4000" dirty="0" smtClean="0">
                <a:latin typeface="NikoshBAN" pitchFamily="2" charset="0"/>
                <a:cs typeface="NikoshBAN" pitchFamily="2" charset="0"/>
              </a:rPr>
              <a:t>একক কাজ</a:t>
            </a:r>
            <a:endParaRPr lang="en-US" sz="4000" dirty="0">
              <a:latin typeface="NikoshBAN" pitchFamily="2" charset="0"/>
              <a:cs typeface="NikoshBAN" pitchFamily="2" charset="0"/>
            </a:endParaRPr>
          </a:p>
        </p:txBody>
      </p:sp>
      <p:sp>
        <p:nvSpPr>
          <p:cNvPr id="10" name="TextBox 9"/>
          <p:cNvSpPr txBox="1"/>
          <p:nvPr/>
        </p:nvSpPr>
        <p:spPr>
          <a:xfrm>
            <a:off x="870857" y="5816025"/>
            <a:ext cx="7663543" cy="584775"/>
          </a:xfrm>
          <a:prstGeom prst="rect">
            <a:avLst/>
          </a:prstGeom>
          <a:solidFill>
            <a:srgbClr val="CCFFCC"/>
          </a:solidFill>
          <a:ln w="19050">
            <a:solidFill>
              <a:schemeClr val="tx1"/>
            </a:solidFill>
          </a:ln>
        </p:spPr>
        <p:txBody>
          <a:bodyPr wrap="square" rtlCol="0">
            <a:spAutoFit/>
          </a:bodyPr>
          <a:lstStyle/>
          <a:p>
            <a:pPr algn="ctr"/>
            <a:r>
              <a:rPr lang="bn-IN" sz="3200" dirty="0" smtClean="0">
                <a:latin typeface="NikoshBAN" pitchFamily="2" charset="0"/>
                <a:cs typeface="NikoshBAN" pitchFamily="2" charset="0"/>
              </a:rPr>
              <a:t>টেবিলটির </a:t>
            </a:r>
            <a:r>
              <a:rPr lang="en-US" sz="3200" dirty="0" err="1" smtClean="0">
                <a:latin typeface="NikoshBAN" pitchFamily="2" charset="0"/>
                <a:cs typeface="NikoshBAN" pitchFamily="2" charset="0"/>
              </a:rPr>
              <a:t>উপরিতলের</a:t>
            </a:r>
            <a:r>
              <a:rPr lang="en-US" sz="3200" dirty="0" smtClean="0">
                <a:latin typeface="NikoshBAN" pitchFamily="2" charset="0"/>
                <a:cs typeface="NikoshBAN" pitchFamily="2" charset="0"/>
              </a:rPr>
              <a:t> </a:t>
            </a:r>
            <a:r>
              <a:rPr lang="bn-IN" sz="3200" dirty="0" smtClean="0">
                <a:latin typeface="NikoshBAN" pitchFamily="2" charset="0"/>
                <a:cs typeface="NikoshBAN" pitchFamily="2" charset="0"/>
              </a:rPr>
              <a:t>ক্ষেত্রফল কত?</a:t>
            </a:r>
            <a:endParaRPr lang="en-US" sz="3200" dirty="0">
              <a:latin typeface="NikoshBAN" pitchFamily="2" charset="0"/>
              <a:cs typeface="NikoshBAN" pitchFamily="2" charset="0"/>
            </a:endParaRPr>
          </a:p>
        </p:txBody>
      </p:sp>
      <p:sp>
        <p:nvSpPr>
          <p:cNvPr id="11" name="TextBox 10"/>
          <p:cNvSpPr txBox="1"/>
          <p:nvPr/>
        </p:nvSpPr>
        <p:spPr>
          <a:xfrm>
            <a:off x="6400800" y="1871871"/>
            <a:ext cx="1981200" cy="707886"/>
          </a:xfrm>
          <a:prstGeom prst="rect">
            <a:avLst/>
          </a:prstGeom>
          <a:solidFill>
            <a:srgbClr val="F0ECF4"/>
          </a:solidFill>
          <a:ln w="19050">
            <a:solidFill>
              <a:schemeClr val="tx1"/>
            </a:solidFill>
          </a:ln>
        </p:spPr>
        <p:txBody>
          <a:bodyPr wrap="square" rtlCol="0">
            <a:spAutoFit/>
          </a:bodyPr>
          <a:lstStyle/>
          <a:p>
            <a:pPr algn="ctr"/>
            <a:r>
              <a:rPr lang="en-US" sz="4000" dirty="0" smtClean="0">
                <a:latin typeface="Times New Roman" pitchFamily="18" charset="0"/>
                <a:cs typeface="Times New Roman" pitchFamily="18" charset="0"/>
              </a:rPr>
              <a:t>10 </a:t>
            </a:r>
            <a:r>
              <a:rPr lang="bn-IN" sz="4000" dirty="0" smtClean="0">
                <a:latin typeface="NikoshBAN" pitchFamily="2" charset="0"/>
                <a:cs typeface="NikoshBAN" pitchFamily="2" charset="0"/>
              </a:rPr>
              <a:t>সে.মি.</a:t>
            </a:r>
            <a:endParaRPr lang="en-US" sz="4000" dirty="0">
              <a:latin typeface="Times New Roman" pitchFamily="18" charset="0"/>
              <a:cs typeface="Times New Roman" pitchFamily="18" charset="0"/>
            </a:endParaRPr>
          </a:p>
        </p:txBody>
      </p:sp>
      <p:sp>
        <p:nvSpPr>
          <p:cNvPr id="12" name="TextBox 11"/>
          <p:cNvSpPr txBox="1"/>
          <p:nvPr/>
        </p:nvSpPr>
        <p:spPr>
          <a:xfrm>
            <a:off x="794657" y="1871871"/>
            <a:ext cx="1132114" cy="707886"/>
          </a:xfrm>
          <a:prstGeom prst="rect">
            <a:avLst/>
          </a:prstGeom>
          <a:solidFill>
            <a:srgbClr val="F0ECF4"/>
          </a:solidFill>
          <a:ln w="19050">
            <a:solidFill>
              <a:schemeClr val="tx1"/>
            </a:solidFill>
          </a:ln>
        </p:spPr>
        <p:txBody>
          <a:bodyPr wrap="square" rtlCol="0">
            <a:spAutoFit/>
          </a:bodyPr>
          <a:lstStyle/>
          <a:p>
            <a:pPr algn="ctr"/>
            <a:r>
              <a:rPr lang="en-US" sz="4000" dirty="0" smtClean="0">
                <a:latin typeface="Times New Roman" pitchFamily="18" charset="0"/>
                <a:cs typeface="Times New Roman" pitchFamily="18" charset="0"/>
              </a:rPr>
              <a:t> </a:t>
            </a:r>
            <a:r>
              <a:rPr lang="bn-IN" sz="4000" dirty="0" smtClean="0">
                <a:latin typeface="NikoshBAN" pitchFamily="2" charset="0"/>
                <a:cs typeface="NikoshBAN" pitchFamily="2" charset="0"/>
              </a:rPr>
              <a:t>ব্যাস</a:t>
            </a:r>
            <a:endParaRPr lang="en-US" sz="4000" dirty="0">
              <a:latin typeface="Times New Roman" pitchFamily="18" charset="0"/>
              <a:cs typeface="Times New Roman" pitchFamily="18"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6989" b="16667"/>
          <a:stretch/>
        </p:blipFill>
        <p:spPr>
          <a:xfrm>
            <a:off x="1935678" y="1447800"/>
            <a:ext cx="4419600" cy="4245114"/>
          </a:xfrm>
          <a:prstGeom prst="rect">
            <a:avLst/>
          </a:prstGeom>
        </p:spPr>
      </p:pic>
      <p:cxnSp>
        <p:nvCxnSpPr>
          <p:cNvPr id="4" name="Straight Connector 3"/>
          <p:cNvCxnSpPr/>
          <p:nvPr/>
        </p:nvCxnSpPr>
        <p:spPr>
          <a:xfrm>
            <a:off x="2018310" y="2225814"/>
            <a:ext cx="4254336" cy="0"/>
          </a:xfrm>
          <a:prstGeom prst="line">
            <a:avLst/>
          </a:prstGeom>
          <a:ln w="76200">
            <a:solidFill>
              <a:srgbClr val="FF00FF"/>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2590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1000"/>
                                        <p:tgtEl>
                                          <p:spTgt spid="12"/>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1000"/>
                                        <p:tgtEl>
                                          <p:spTgt spid="4"/>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1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09600" y="1066802"/>
            <a:ext cx="1828806" cy="1828798"/>
            <a:chOff x="2819393" y="3657600"/>
            <a:chExt cx="2743206" cy="2743200"/>
          </a:xfrm>
        </p:grpSpPr>
        <p:sp>
          <p:nvSpPr>
            <p:cNvPr id="3" name="Arc 2"/>
            <p:cNvSpPr/>
            <p:nvPr/>
          </p:nvSpPr>
          <p:spPr>
            <a:xfrm>
              <a:off x="2819396" y="3657600"/>
              <a:ext cx="2743203" cy="2743200"/>
            </a:xfrm>
            <a:prstGeom prst="arc">
              <a:avLst>
                <a:gd name="adj1" fmla="val 16200000"/>
                <a:gd name="adj2" fmla="val 5432689"/>
              </a:avLst>
            </a:prstGeom>
            <a:solidFill>
              <a:srgbClr val="00FFFF"/>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c 3"/>
            <p:cNvSpPr/>
            <p:nvPr/>
          </p:nvSpPr>
          <p:spPr>
            <a:xfrm flipH="1">
              <a:off x="2819393" y="3657600"/>
              <a:ext cx="2743203" cy="2743200"/>
            </a:xfrm>
            <a:prstGeom prst="arc">
              <a:avLst>
                <a:gd name="adj1" fmla="val 16174078"/>
                <a:gd name="adj2" fmla="val 5433647"/>
              </a:avLst>
            </a:prstGeom>
            <a:solidFill>
              <a:srgbClr val="FF00FF"/>
            </a:solidFill>
            <a:ln w="57150">
              <a:solidFill>
                <a:srgbClr val="FFCC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17" name="Straight Connector 16"/>
          <p:cNvCxnSpPr/>
          <p:nvPr/>
        </p:nvCxnSpPr>
        <p:spPr>
          <a:xfrm>
            <a:off x="1524004" y="2895600"/>
            <a:ext cx="58674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Right Triangle 30"/>
          <p:cNvSpPr/>
          <p:nvPr/>
        </p:nvSpPr>
        <p:spPr>
          <a:xfrm>
            <a:off x="4457705" y="1981200"/>
            <a:ext cx="2933699" cy="914399"/>
          </a:xfrm>
          <a:prstGeom prst="rtTriangle">
            <a:avLst/>
          </a:prstGeom>
          <a:solidFill>
            <a:srgbClr val="FFFF00"/>
          </a:solidFill>
          <a:ln w="762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Triangle 32"/>
          <p:cNvSpPr/>
          <p:nvPr/>
        </p:nvSpPr>
        <p:spPr>
          <a:xfrm flipH="1">
            <a:off x="1534888" y="1981200"/>
            <a:ext cx="2933699" cy="914399"/>
          </a:xfrm>
          <a:prstGeom prst="rtTriangle">
            <a:avLst/>
          </a:prstGeom>
          <a:solidFill>
            <a:srgbClr val="FFFF00"/>
          </a:solidFill>
          <a:ln w="762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c 8"/>
          <p:cNvSpPr/>
          <p:nvPr/>
        </p:nvSpPr>
        <p:spPr>
          <a:xfrm>
            <a:off x="3543301" y="1066802"/>
            <a:ext cx="1828804" cy="1828798"/>
          </a:xfrm>
          <a:prstGeom prst="arc">
            <a:avLst>
              <a:gd name="adj1" fmla="val 16200000"/>
              <a:gd name="adj2" fmla="val 5432689"/>
            </a:avLst>
          </a:prstGeom>
          <a:solidFill>
            <a:srgbClr val="00FFFF"/>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p:cNvSpPr/>
          <p:nvPr/>
        </p:nvSpPr>
        <p:spPr>
          <a:xfrm flipH="1">
            <a:off x="3543299" y="1066802"/>
            <a:ext cx="1828804" cy="1828798"/>
          </a:xfrm>
          <a:prstGeom prst="arc">
            <a:avLst>
              <a:gd name="adj1" fmla="val 16174078"/>
              <a:gd name="adj2" fmla="val 5433647"/>
            </a:avLst>
          </a:prstGeom>
          <a:solidFill>
            <a:srgbClr val="FF00FF"/>
          </a:solid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 name="Straight Connector 19"/>
          <p:cNvCxnSpPr>
            <a:stCxn id="33" idx="0"/>
            <a:endCxn id="9" idx="2"/>
          </p:cNvCxnSpPr>
          <p:nvPr/>
        </p:nvCxnSpPr>
        <p:spPr>
          <a:xfrm flipH="1">
            <a:off x="4449008" y="1981200"/>
            <a:ext cx="19579" cy="914359"/>
          </a:xfrm>
          <a:prstGeom prst="line">
            <a:avLst/>
          </a:prstGeom>
          <a:ln w="57150">
            <a:solidFill>
              <a:srgbClr val="0000CC"/>
            </a:solidFil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411157" y="3072825"/>
            <a:ext cx="6075702" cy="584775"/>
          </a:xfrm>
          <a:prstGeom prst="rect">
            <a:avLst/>
          </a:prstGeom>
          <a:solidFill>
            <a:srgbClr val="E7FFFF"/>
          </a:solidFill>
          <a:ln w="19050">
            <a:solidFill>
              <a:schemeClr val="tx1"/>
            </a:solidFill>
          </a:ln>
        </p:spPr>
        <p:txBody>
          <a:bodyPr wrap="none" rtlCol="0">
            <a:spAutoFit/>
          </a:bodyPr>
          <a:lstStyle/>
          <a:p>
            <a:pPr algn="ctr"/>
            <a:r>
              <a:rPr lang="bn-IN" sz="3200" dirty="0" smtClean="0">
                <a:latin typeface="NikoshBAN" pitchFamily="2" charset="0"/>
                <a:cs typeface="NikoshBAN" pitchFamily="2" charset="0"/>
              </a:rPr>
              <a:t>বৃত্তক্ষেত্রের পরিধি=ত্রিভুজের ভুমির দৈর্ঘ্য= </a:t>
            </a:r>
            <a:r>
              <a:rPr lang="en-US" sz="3200" dirty="0" smtClean="0">
                <a:latin typeface="Times New Roman" pitchFamily="18" charset="0"/>
                <a:cs typeface="Times New Roman" pitchFamily="18" charset="0"/>
              </a:rPr>
              <a:t>2</a:t>
            </a:r>
            <a:r>
              <a:rPr lang="en-US" sz="3200" dirty="0" smtClean="0">
                <a:latin typeface="Times New Roman" pitchFamily="18" charset="0"/>
                <a:cs typeface="Times New Roman" pitchFamily="18" charset="0"/>
                <a:sym typeface="Symbol"/>
              </a:rPr>
              <a:t></a:t>
            </a:r>
            <a:r>
              <a:rPr lang="en-US" sz="3200" dirty="0" smtClean="0">
                <a:latin typeface="Times New Roman" pitchFamily="18" charset="0"/>
                <a:cs typeface="Times New Roman" pitchFamily="18" charset="0"/>
              </a:rPr>
              <a:t>r</a:t>
            </a:r>
            <a:endParaRPr lang="en-US" sz="3200" dirty="0">
              <a:latin typeface="Times New Roman" pitchFamily="18" charset="0"/>
              <a:cs typeface="Times New Roman" pitchFamily="18" charset="0"/>
            </a:endParaRPr>
          </a:p>
        </p:txBody>
      </p:sp>
      <p:sp>
        <p:nvSpPr>
          <p:cNvPr id="37" name="TextBox 36"/>
          <p:cNvSpPr txBox="1"/>
          <p:nvPr/>
        </p:nvSpPr>
        <p:spPr>
          <a:xfrm>
            <a:off x="4468587" y="2084436"/>
            <a:ext cx="356188" cy="707886"/>
          </a:xfrm>
          <a:prstGeom prst="rect">
            <a:avLst/>
          </a:prstGeom>
          <a:noFill/>
        </p:spPr>
        <p:txBody>
          <a:bodyPr wrap="none" rtlCol="0">
            <a:spAutoFit/>
          </a:bodyPr>
          <a:lstStyle/>
          <a:p>
            <a:pPr algn="ctr"/>
            <a:r>
              <a:rPr lang="en-US" sz="4000" dirty="0" smtClean="0">
                <a:latin typeface="Times New Roman" pitchFamily="18" charset="0"/>
                <a:cs typeface="Times New Roman" pitchFamily="18" charset="0"/>
              </a:rPr>
              <a:t>r</a:t>
            </a:r>
            <a:endParaRPr lang="en-US" sz="40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38" name="TextBox 37"/>
              <p:cNvSpPr txBox="1"/>
              <p:nvPr/>
            </p:nvSpPr>
            <p:spPr>
              <a:xfrm>
                <a:off x="685800" y="5520665"/>
                <a:ext cx="7696200" cy="700705"/>
              </a:xfrm>
              <a:prstGeom prst="rect">
                <a:avLst/>
              </a:prstGeom>
              <a:solidFill>
                <a:schemeClr val="accent6">
                  <a:lumMod val="20000"/>
                  <a:lumOff val="80000"/>
                </a:schemeClr>
              </a:solidFill>
              <a:ln w="19050">
                <a:solidFill>
                  <a:schemeClr val="tx1"/>
                </a:solidFill>
              </a:ln>
            </p:spPr>
            <p:txBody>
              <a:bodyPr wrap="square" rtlCol="0">
                <a:spAutoFit/>
              </a:bodyPr>
              <a:lstStyle/>
              <a:p>
                <a:pPr algn="ctr"/>
                <a:r>
                  <a:rPr lang="bn-IN" sz="2800" dirty="0" smtClean="0">
                    <a:latin typeface="NikoshBAN" pitchFamily="2" charset="0"/>
                    <a:cs typeface="NikoshBAN" pitchFamily="2" charset="0"/>
                  </a:rPr>
                  <a:t>বৃত্তক্ষেত্রের ক্ষেত্রফল=ত্রিভুজক্ষেত্রের ক্ষেত্রফল=</a:t>
                </a:r>
                <a14:m>
                  <m:oMath xmlns:m="http://schemas.openxmlformats.org/officeDocument/2006/math">
                    <m:f>
                      <m:fPr>
                        <m:ctrlPr>
                          <a:rPr lang="bn-IN" sz="2800" i="1" smtClean="0">
                            <a:latin typeface="Cambria Math" panose="02040503050406030204" pitchFamily="18" charset="0"/>
                            <a:cs typeface="NikoshBAN" pitchFamily="2" charset="0"/>
                          </a:rPr>
                        </m:ctrlPr>
                      </m:fPr>
                      <m:num>
                        <m:r>
                          <a:rPr lang="en-US" sz="2800" b="0" i="0" smtClean="0">
                            <a:latin typeface="Cambria Math"/>
                            <a:cs typeface="NikoshBAN" pitchFamily="2" charset="0"/>
                          </a:rPr>
                          <m:t>1</m:t>
                        </m:r>
                      </m:num>
                      <m:den>
                        <m:r>
                          <a:rPr lang="en-US" sz="2800" b="0" i="0" smtClean="0">
                            <a:latin typeface="Cambria Math"/>
                            <a:cs typeface="NikoshBAN" pitchFamily="2" charset="0"/>
                          </a:rPr>
                          <m:t>2</m:t>
                        </m:r>
                      </m:den>
                    </m:f>
                  </m:oMath>
                </a14:m>
                <a:r>
                  <a:rPr lang="en-US" sz="2800" dirty="0" smtClean="0">
                    <a:latin typeface="Times New Roman"/>
                    <a:cs typeface="Times New Roman"/>
                    <a:sym typeface="Symbol"/>
                  </a:rPr>
                  <a:t></a:t>
                </a:r>
                <a:r>
                  <a:rPr lang="en-US" sz="2800" dirty="0" smtClean="0">
                    <a:latin typeface="Times New Roman" pitchFamily="18" charset="0"/>
                    <a:cs typeface="Times New Roman" pitchFamily="18" charset="0"/>
                  </a:rPr>
                  <a:t>2</a:t>
                </a:r>
                <a:r>
                  <a:rPr lang="en-US" sz="2800" dirty="0" smtClean="0">
                    <a:latin typeface="Times New Roman" pitchFamily="18" charset="0"/>
                    <a:cs typeface="Times New Roman" pitchFamily="18" charset="0"/>
                    <a:sym typeface="Symbol"/>
                  </a:rPr>
                  <a:t></a:t>
                </a:r>
                <a:r>
                  <a:rPr lang="en-US" sz="2800" dirty="0" smtClean="0">
                    <a:latin typeface="Times New Roman" pitchFamily="18" charset="0"/>
                    <a:cs typeface="Times New Roman" pitchFamily="18" charset="0"/>
                  </a:rPr>
                  <a:t>r</a:t>
                </a:r>
                <a:r>
                  <a:rPr lang="en-US" sz="2800" dirty="0" smtClean="0">
                    <a:latin typeface="Times New Roman" pitchFamily="18" charset="0"/>
                    <a:cs typeface="Times New Roman" pitchFamily="18" charset="0"/>
                    <a:sym typeface="Symbol"/>
                  </a:rPr>
                  <a:t>r=r</a:t>
                </a:r>
                <a:r>
                  <a:rPr lang="en-US" sz="2800" baseline="30000" dirty="0" smtClean="0">
                    <a:latin typeface="Times New Roman" pitchFamily="18" charset="0"/>
                    <a:cs typeface="Times New Roman" pitchFamily="18" charset="0"/>
                    <a:sym typeface="Symbol"/>
                  </a:rPr>
                  <a:t>2</a:t>
                </a:r>
                <a:endParaRPr lang="en-US" sz="2800" dirty="0">
                  <a:latin typeface="Times New Roman" pitchFamily="18" charset="0"/>
                  <a:cs typeface="Times New Roman" pitchFamily="18" charset="0"/>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685800" y="5520665"/>
                <a:ext cx="7696200" cy="700705"/>
              </a:xfrm>
              <a:prstGeom prst="rect">
                <a:avLst/>
              </a:prstGeom>
              <a:blipFill rotWithShape="1">
                <a:blip r:embed="rId3"/>
                <a:stretch>
                  <a:fillRect b="-12712"/>
                </a:stretch>
              </a:blipFill>
              <a:ln w="19050">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685800" y="4572000"/>
                <a:ext cx="7696200" cy="700705"/>
              </a:xfrm>
              <a:prstGeom prst="rect">
                <a:avLst/>
              </a:prstGeom>
              <a:solidFill>
                <a:schemeClr val="accent4">
                  <a:lumMod val="20000"/>
                  <a:lumOff val="80000"/>
                </a:schemeClr>
              </a:solidFill>
              <a:ln w="19050">
                <a:solidFill>
                  <a:schemeClr val="tx1"/>
                </a:solidFill>
              </a:ln>
            </p:spPr>
            <p:txBody>
              <a:bodyPr wrap="square" rtlCol="0">
                <a:spAutoFit/>
              </a:bodyPr>
              <a:lstStyle/>
              <a:p>
                <a:pPr algn="ctr"/>
                <a:r>
                  <a:rPr lang="bn-IN" sz="2800" dirty="0" smtClean="0">
                    <a:latin typeface="NikoshBAN" pitchFamily="2" charset="0"/>
                    <a:cs typeface="NikoshBAN" pitchFamily="2" charset="0"/>
                  </a:rPr>
                  <a:t>বৃত্তক্ষেত্রের ক্ষেত্রফল=ত্রিভুজক্ষেত্রের ক্ষেত্রফল=</a:t>
                </a:r>
                <a14:m>
                  <m:oMath xmlns:m="http://schemas.openxmlformats.org/officeDocument/2006/math">
                    <m:f>
                      <m:fPr>
                        <m:ctrlPr>
                          <a:rPr lang="bn-IN" sz="2800" i="1" smtClean="0">
                            <a:latin typeface="Cambria Math" panose="02040503050406030204" pitchFamily="18" charset="0"/>
                            <a:cs typeface="NikoshBAN" pitchFamily="2" charset="0"/>
                          </a:rPr>
                        </m:ctrlPr>
                      </m:fPr>
                      <m:num>
                        <m:r>
                          <a:rPr lang="en-US" sz="2800" b="0" i="0" smtClean="0">
                            <a:latin typeface="Cambria Math"/>
                            <a:cs typeface="NikoshBAN" pitchFamily="2" charset="0"/>
                          </a:rPr>
                          <m:t>1</m:t>
                        </m:r>
                      </m:num>
                      <m:den>
                        <m:r>
                          <a:rPr lang="en-US" sz="2800" b="0" i="0" smtClean="0">
                            <a:latin typeface="Cambria Math"/>
                            <a:cs typeface="NikoshBAN" pitchFamily="2" charset="0"/>
                          </a:rPr>
                          <m:t>2</m:t>
                        </m:r>
                      </m:den>
                    </m:f>
                    <m:r>
                      <a:rPr lang="en-US" sz="2800" b="0" i="1" smtClean="0">
                        <a:latin typeface="Cambria Math"/>
                        <a:cs typeface="NikoshBAN" pitchFamily="2" charset="0"/>
                      </a:rPr>
                      <m:t>×</m:t>
                    </m:r>
                    <m:r>
                      <a:rPr lang="bn-IN" sz="2800" b="0" i="1" smtClean="0">
                        <a:latin typeface="Cambria Math"/>
                        <a:cs typeface="NikoshBAN" pitchFamily="2" charset="0"/>
                      </a:rPr>
                      <m:t>ভূমি</m:t>
                    </m:r>
                    <m:r>
                      <a:rPr lang="en-US" sz="2800" b="0" i="1" smtClean="0">
                        <a:latin typeface="Cambria Math"/>
                        <a:cs typeface="NikoshBAN" pitchFamily="2" charset="0"/>
                      </a:rPr>
                      <m:t>×</m:t>
                    </m:r>
                    <m:r>
                      <a:rPr lang="bn-IN" sz="2800" b="0" i="1" smtClean="0">
                        <a:latin typeface="Cambria Math"/>
                        <a:cs typeface="NikoshBAN" pitchFamily="2" charset="0"/>
                      </a:rPr>
                      <m:t>উচ্চতা</m:t>
                    </m:r>
                    <m:r>
                      <a:rPr lang="bn-IN" sz="2800" b="0" i="1" smtClean="0">
                        <a:latin typeface="Cambria Math"/>
                        <a:cs typeface="NikoshBAN" pitchFamily="2" charset="0"/>
                      </a:rPr>
                      <m:t> </m:t>
                    </m:r>
                  </m:oMath>
                </a14:m>
                <a:endParaRPr lang="en-US" sz="2800" dirty="0">
                  <a:latin typeface="Times New Roman" pitchFamily="18" charset="0"/>
                  <a:cs typeface="Times New Roman" pitchFamily="18"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685800" y="4572000"/>
                <a:ext cx="7696200" cy="700705"/>
              </a:xfrm>
              <a:prstGeom prst="rect">
                <a:avLst/>
              </a:prstGeom>
              <a:blipFill rotWithShape="1">
                <a:blip r:embed="rId4"/>
                <a:stretch>
                  <a:fillRect b="-12712"/>
                </a:stretch>
              </a:blipFill>
              <a:ln w="19050">
                <a:solidFill>
                  <a:schemeClr val="tx1"/>
                </a:solidFill>
              </a:ln>
            </p:spPr>
            <p:txBody>
              <a:bodyPr/>
              <a:lstStyle/>
              <a:p>
                <a:r>
                  <a:rPr lang="en-US">
                    <a:noFill/>
                  </a:rPr>
                  <a:t> </a:t>
                </a:r>
              </a:p>
            </p:txBody>
          </p:sp>
        </mc:Fallback>
      </mc:AlternateContent>
      <p:sp>
        <p:nvSpPr>
          <p:cNvPr id="15" name="TextBox 14"/>
          <p:cNvSpPr txBox="1"/>
          <p:nvPr/>
        </p:nvSpPr>
        <p:spPr>
          <a:xfrm>
            <a:off x="1411157" y="3823855"/>
            <a:ext cx="6075701" cy="584775"/>
          </a:xfrm>
          <a:prstGeom prst="rect">
            <a:avLst/>
          </a:prstGeom>
          <a:solidFill>
            <a:srgbClr val="FFCCFF"/>
          </a:solidFill>
          <a:ln w="19050">
            <a:solidFill>
              <a:schemeClr val="tx1"/>
            </a:solidFill>
          </a:ln>
        </p:spPr>
        <p:txBody>
          <a:bodyPr wrap="square" rtlCol="0">
            <a:spAutoFit/>
          </a:bodyPr>
          <a:lstStyle/>
          <a:p>
            <a:pPr algn="ctr"/>
            <a:r>
              <a:rPr lang="bn-IN" sz="3200" dirty="0" smtClean="0">
                <a:latin typeface="NikoshBAN" pitchFamily="2" charset="0"/>
                <a:cs typeface="NikoshBAN" pitchFamily="2" charset="0"/>
              </a:rPr>
              <a:t>বৃত্তক্ষেত্রের ব্যাসার্ধ =ত্রিভুজের উচ্চতা = </a:t>
            </a:r>
            <a:r>
              <a:rPr lang="en-US" sz="3200" dirty="0" smtClean="0">
                <a:latin typeface="Times New Roman" pitchFamily="18" charset="0"/>
                <a:cs typeface="Times New Roman" pitchFamily="18" charset="0"/>
              </a:rPr>
              <a:t>r</a:t>
            </a:r>
            <a:endParaRPr lang="en-US" sz="3200" dirty="0">
              <a:latin typeface="Times New Roman" pitchFamily="18" charset="0"/>
              <a:cs typeface="Times New Roman" pitchFamily="18" charset="0"/>
            </a:endParaRPr>
          </a:p>
        </p:txBody>
      </p:sp>
      <p:sp>
        <p:nvSpPr>
          <p:cNvPr id="5" name="Oval 4"/>
          <p:cNvSpPr/>
          <p:nvPr/>
        </p:nvSpPr>
        <p:spPr>
          <a:xfrm>
            <a:off x="609602" y="1066802"/>
            <a:ext cx="1828802" cy="1828798"/>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098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7000" fill="hold"/>
                                        <p:tgtEl>
                                          <p:spTgt spid="2"/>
                                        </p:tgtEl>
                                        <p:attrNameLst>
                                          <p:attrName>r</p:attrName>
                                        </p:attrNameLst>
                                      </p:cBhvr>
                                    </p:animRot>
                                  </p:childTnLst>
                                </p:cTn>
                              </p:par>
                              <p:par>
                                <p:cTn id="19" presetID="63" presetClass="path" presetSubtype="0" accel="50000" decel="50000" fill="hold" nodeType="withEffect">
                                  <p:stCondLst>
                                    <p:cond delay="0"/>
                                  </p:stCondLst>
                                  <p:childTnLst>
                                    <p:animMotion origin="layout" path="M 3.33333E-6 1.11111E-6 L 0.63333 1.11111E-6 " pathEditMode="relative" rAng="0" ptsTypes="AA">
                                      <p:cBhvr>
                                        <p:cTn id="20" dur="7000" fill="hold"/>
                                        <p:tgtEl>
                                          <p:spTgt spid="2"/>
                                        </p:tgtEl>
                                        <p:attrNameLst>
                                          <p:attrName>ppt_x</p:attrName>
                                          <p:attrName>ppt_y</p:attrName>
                                        </p:attrNameLst>
                                      </p:cBhvr>
                                      <p:rCtr x="31667" y="0"/>
                                    </p:animMotion>
                                  </p:childTnLst>
                                </p:cTn>
                              </p:par>
                              <p:par>
                                <p:cTn id="21" presetID="22" presetClass="exit" presetSubtype="8" fill="hold" grpId="1" nodeType="withEffect">
                                  <p:stCondLst>
                                    <p:cond delay="0"/>
                                  </p:stCondLst>
                                  <p:childTnLst>
                                    <p:animEffect transition="out" filter="wipe(left)">
                                      <p:cBhvr>
                                        <p:cTn id="22" dur="6000"/>
                                        <p:tgtEl>
                                          <p:spTgt spid="5"/>
                                        </p:tgtEl>
                                      </p:cBhvr>
                                    </p:animEffect>
                                    <p:set>
                                      <p:cBhvr>
                                        <p:cTn id="23" dur="1" fill="hold">
                                          <p:stCondLst>
                                            <p:cond delay="5999"/>
                                          </p:stCondLst>
                                        </p:cTn>
                                        <p:tgtEl>
                                          <p:spTgt spid="5"/>
                                        </p:tgtEl>
                                        <p:attrNameLst>
                                          <p:attrName>style.visibility</p:attrName>
                                        </p:attrNameLst>
                                      </p:cBhvr>
                                      <p:to>
                                        <p:strVal val="hidden"/>
                                      </p:to>
                                    </p:set>
                                  </p:childTnLst>
                                </p:cTn>
                              </p:par>
                              <p:par>
                                <p:cTn id="24" presetID="63" presetClass="path" presetSubtype="0" accel="50000" decel="50000" fill="hold" grpId="2" nodeType="withEffect">
                                  <p:stCondLst>
                                    <p:cond delay="0"/>
                                  </p:stCondLst>
                                  <p:childTnLst>
                                    <p:animMotion origin="layout" path="M 3.33333E-6 1.11111E-6 L 0.63333 1.11111E-6 " pathEditMode="relative" rAng="0" ptsTypes="AA">
                                      <p:cBhvr>
                                        <p:cTn id="25" dur="7000" fill="hold"/>
                                        <p:tgtEl>
                                          <p:spTgt spid="5"/>
                                        </p:tgtEl>
                                        <p:attrNameLst>
                                          <p:attrName>ppt_x</p:attrName>
                                          <p:attrName>ppt_y</p:attrName>
                                        </p:attrNameLst>
                                      </p:cBhvr>
                                      <p:rCtr x="31667" y="0"/>
                                    </p:animMotion>
                                  </p:childTnLst>
                                </p:cTn>
                              </p:par>
                              <p:par>
                                <p:cTn id="26" presetID="22" presetClass="entr" presetSubtype="8"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70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35" presetClass="path" presetSubtype="0" accel="50000" decel="50000" fill="hold" nodeType="clickEffect">
                                  <p:stCondLst>
                                    <p:cond delay="0"/>
                                  </p:stCondLst>
                                  <p:childTnLst>
                                    <p:animMotion origin="layout" path="M 0.63333 1.11111E-6 L 0.31666 1.11111E-6 " pathEditMode="relative" rAng="0" ptsTypes="AA">
                                      <p:cBhvr>
                                        <p:cTn id="32" dur="2000" fill="hold"/>
                                        <p:tgtEl>
                                          <p:spTgt spid="2"/>
                                        </p:tgtEl>
                                        <p:attrNameLst>
                                          <p:attrName>ppt_x</p:attrName>
                                          <p:attrName>ppt_y</p:attrName>
                                        </p:attrNameLst>
                                      </p:cBhvr>
                                      <p:rCtr x="-15833" y="0"/>
                                    </p:animMotion>
                                  </p:childTnLst>
                                </p:cTn>
                              </p:par>
                            </p:childTnLst>
                          </p:cTn>
                        </p:par>
                        <p:par>
                          <p:cTn id="33" fill="hold">
                            <p:stCondLst>
                              <p:cond delay="2000"/>
                            </p:stCondLst>
                            <p:childTnLst>
                              <p:par>
                                <p:cTn id="34" presetID="1" presetClass="exit" presetSubtype="0" fill="hold" nodeType="afterEffect">
                                  <p:stCondLst>
                                    <p:cond delay="0"/>
                                  </p:stCondLst>
                                  <p:childTnLst>
                                    <p:set>
                                      <p:cBhvr>
                                        <p:cTn id="35" dur="1" fill="hold">
                                          <p:stCondLst>
                                            <p:cond delay="0"/>
                                          </p:stCondLst>
                                        </p:cTn>
                                        <p:tgtEl>
                                          <p:spTgt spid="2"/>
                                        </p:tgtEl>
                                        <p:attrNameLst>
                                          <p:attrName>style.visibility</p:attrName>
                                        </p:attrNameLst>
                                      </p:cBhvr>
                                      <p:to>
                                        <p:strVal val="hidden"/>
                                      </p:to>
                                    </p:set>
                                  </p:childTnLst>
                                </p:cTn>
                              </p:par>
                              <p:par>
                                <p:cTn id="36" presetID="1"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20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xit" presetSubtype="1" fill="hold" grpId="1" nodeType="clickEffect">
                                  <p:stCondLst>
                                    <p:cond delay="0"/>
                                  </p:stCondLst>
                                  <p:childTnLst>
                                    <p:animEffect transition="out" filter="wipe(up)">
                                      <p:cBhvr>
                                        <p:cTn id="48" dur="3000"/>
                                        <p:tgtEl>
                                          <p:spTgt spid="9"/>
                                        </p:tgtEl>
                                      </p:cBhvr>
                                    </p:animEffect>
                                    <p:set>
                                      <p:cBhvr>
                                        <p:cTn id="49" dur="1" fill="hold">
                                          <p:stCondLst>
                                            <p:cond delay="2999"/>
                                          </p:stCondLst>
                                        </p:cTn>
                                        <p:tgtEl>
                                          <p:spTgt spid="9"/>
                                        </p:tgtEl>
                                        <p:attrNameLst>
                                          <p:attrName>style.visibility</p:attrName>
                                        </p:attrNameLst>
                                      </p:cBhvr>
                                      <p:to>
                                        <p:strVal val="hidden"/>
                                      </p:to>
                                    </p:set>
                                  </p:childTnLst>
                                </p:cTn>
                              </p:par>
                              <p:par>
                                <p:cTn id="50" presetID="22" presetClass="entr" presetSubtype="8" fill="hold" grpId="0"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left)">
                                      <p:cBhvr>
                                        <p:cTn id="52" dur="30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xit" presetSubtype="1" fill="hold" grpId="1" nodeType="clickEffect">
                                  <p:stCondLst>
                                    <p:cond delay="0"/>
                                  </p:stCondLst>
                                  <p:childTnLst>
                                    <p:animEffect transition="out" filter="wipe(up)">
                                      <p:cBhvr>
                                        <p:cTn id="56" dur="3000"/>
                                        <p:tgtEl>
                                          <p:spTgt spid="10"/>
                                        </p:tgtEl>
                                      </p:cBhvr>
                                    </p:animEffect>
                                    <p:set>
                                      <p:cBhvr>
                                        <p:cTn id="57" dur="1" fill="hold">
                                          <p:stCondLst>
                                            <p:cond delay="2999"/>
                                          </p:stCondLst>
                                        </p:cTn>
                                        <p:tgtEl>
                                          <p:spTgt spid="10"/>
                                        </p:tgtEl>
                                        <p:attrNameLst>
                                          <p:attrName>style.visibility</p:attrName>
                                        </p:attrNameLst>
                                      </p:cBhvr>
                                      <p:to>
                                        <p:strVal val="hidden"/>
                                      </p:to>
                                    </p:set>
                                  </p:childTnLst>
                                </p:cTn>
                              </p:par>
                              <p:par>
                                <p:cTn id="58" presetID="22" presetClass="entr" presetSubtype="2"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wipe(right)">
                                      <p:cBhvr>
                                        <p:cTn id="60" dur="3000"/>
                                        <p:tgtEl>
                                          <p:spTgt spid="33"/>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fade">
                                      <p:cBhvr>
                                        <p:cTn id="65" dur="1000"/>
                                        <p:tgtEl>
                                          <p:spTgt spid="37"/>
                                        </p:tgtEl>
                                      </p:cBhvr>
                                    </p:animEffect>
                                    <p:anim calcmode="lin" valueType="num">
                                      <p:cBhvr>
                                        <p:cTn id="66" dur="1000" fill="hold"/>
                                        <p:tgtEl>
                                          <p:spTgt spid="37"/>
                                        </p:tgtEl>
                                        <p:attrNameLst>
                                          <p:attrName>ppt_x</p:attrName>
                                        </p:attrNameLst>
                                      </p:cBhvr>
                                      <p:tavLst>
                                        <p:tav tm="0">
                                          <p:val>
                                            <p:strVal val="#ppt_x"/>
                                          </p:val>
                                        </p:tav>
                                        <p:tav tm="100000">
                                          <p:val>
                                            <p:strVal val="#ppt_x"/>
                                          </p:val>
                                        </p:tav>
                                      </p:tavLst>
                                    </p:anim>
                                    <p:anim calcmode="lin" valueType="num">
                                      <p:cBhvr>
                                        <p:cTn id="6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wipe(left)">
                                      <p:cBhvr>
                                        <p:cTn id="72" dur="2000"/>
                                        <p:tgtEl>
                                          <p:spTgt spid="3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wipe(left)">
                                      <p:cBhvr>
                                        <p:cTn id="77" dur="2000"/>
                                        <p:tgtEl>
                                          <p:spTgt spid="15"/>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wipe(left)">
                                      <p:cBhvr>
                                        <p:cTn id="82" dur="2000"/>
                                        <p:tgtEl>
                                          <p:spTgt spid="14"/>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wipe(left)">
                                      <p:cBhvr>
                                        <p:cTn id="87"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P spid="9" grpId="0" animBg="1"/>
      <p:bldP spid="9" grpId="1" animBg="1"/>
      <p:bldP spid="10" grpId="0" animBg="1"/>
      <p:bldP spid="10" grpId="1" animBg="1"/>
      <p:bldP spid="36" grpId="0" animBg="1"/>
      <p:bldP spid="37" grpId="0"/>
      <p:bldP spid="38" grpId="0" animBg="1"/>
      <p:bldP spid="14" grpId="0" animBg="1"/>
      <p:bldP spid="15" grpId="0" animBg="1"/>
      <p:bldP spid="5" grpId="0" animBg="1"/>
      <p:bldP spid="5" grpId="1" animBg="1"/>
      <p:bldP spid="5" grpId="2"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775363" y="2221180"/>
            <a:ext cx="1440873" cy="2057400"/>
          </a:xfrm>
          <a:prstGeom prst="rect">
            <a:avLst/>
          </a:prstGeom>
          <a:solidFill>
            <a:srgbClr val="00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c 15"/>
          <p:cNvSpPr/>
          <p:nvPr/>
        </p:nvSpPr>
        <p:spPr>
          <a:xfrm>
            <a:off x="3425536" y="2221180"/>
            <a:ext cx="2133600" cy="2065565"/>
          </a:xfrm>
          <a:prstGeom prst="arc">
            <a:avLst>
              <a:gd name="adj1" fmla="val 16183380"/>
              <a:gd name="adj2" fmla="val 5407211"/>
            </a:avLst>
          </a:prstGeom>
          <a:solidFill>
            <a:srgbClr val="FFFF00"/>
          </a:solid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p:cNvSpPr/>
          <p:nvPr/>
        </p:nvSpPr>
        <p:spPr>
          <a:xfrm flipH="1">
            <a:off x="3432463" y="2221181"/>
            <a:ext cx="2133600" cy="2065565"/>
          </a:xfrm>
          <a:prstGeom prst="arc">
            <a:avLst>
              <a:gd name="adj1" fmla="val 16183380"/>
              <a:gd name="adj2" fmla="val 5407211"/>
            </a:avLst>
          </a:prstGeom>
          <a:solidFill>
            <a:srgbClr val="FFFF00"/>
          </a:solid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Arc 7"/>
          <p:cNvSpPr/>
          <p:nvPr/>
        </p:nvSpPr>
        <p:spPr>
          <a:xfrm>
            <a:off x="3768436" y="2600819"/>
            <a:ext cx="1447800" cy="1306286"/>
          </a:xfrm>
          <a:prstGeom prst="arc">
            <a:avLst>
              <a:gd name="adj1" fmla="val 10846955"/>
              <a:gd name="adj2" fmla="val 21599669"/>
            </a:avLst>
          </a:prstGeom>
          <a:solidFill>
            <a:srgbClr val="FFCCFF"/>
          </a:solid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c 8"/>
          <p:cNvSpPr/>
          <p:nvPr/>
        </p:nvSpPr>
        <p:spPr>
          <a:xfrm flipV="1">
            <a:off x="3768436" y="2600819"/>
            <a:ext cx="1447800" cy="1306286"/>
          </a:xfrm>
          <a:prstGeom prst="arc">
            <a:avLst>
              <a:gd name="adj1" fmla="val 10691885"/>
              <a:gd name="adj2" fmla="val 21599669"/>
            </a:avLst>
          </a:prstGeom>
          <a:solidFill>
            <a:srgbClr val="FFCCFF"/>
          </a:solidFill>
          <a:ln w="571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extBox 1"/>
          <p:cNvSpPr txBox="1"/>
          <p:nvPr/>
        </p:nvSpPr>
        <p:spPr>
          <a:xfrm>
            <a:off x="3900823" y="2344653"/>
            <a:ext cx="1350050" cy="523220"/>
          </a:xfrm>
          <a:prstGeom prst="rect">
            <a:avLst/>
          </a:prstGeom>
          <a:noFill/>
        </p:spPr>
        <p:txBody>
          <a:bodyPr wrap="none" rtlCol="0">
            <a:spAutoFit/>
          </a:bodyPr>
          <a:lstStyle/>
          <a:p>
            <a:r>
              <a:rPr lang="en-US" sz="2800" dirty="0" smtClean="0">
                <a:latin typeface="Times New Roman" pitchFamily="18" charset="0"/>
                <a:cs typeface="Times New Roman" pitchFamily="18" charset="0"/>
              </a:rPr>
              <a:t>10 </a:t>
            </a:r>
            <a:r>
              <a:rPr lang="bn-IN" sz="2800" dirty="0" smtClean="0">
                <a:latin typeface="NikoshBAN" pitchFamily="2" charset="0"/>
                <a:cs typeface="NikoshBAN" pitchFamily="2" charset="0"/>
              </a:rPr>
              <a:t>সে.মি.</a:t>
            </a:r>
            <a:endParaRPr lang="en-US" sz="2800" dirty="0">
              <a:latin typeface="Times New Roman" pitchFamily="18" charset="0"/>
              <a:cs typeface="Times New Roman" pitchFamily="18" charset="0"/>
            </a:endParaRPr>
          </a:p>
        </p:txBody>
      </p:sp>
      <p:sp>
        <p:nvSpPr>
          <p:cNvPr id="13" name="TextBox 12"/>
          <p:cNvSpPr txBox="1"/>
          <p:nvPr/>
        </p:nvSpPr>
        <p:spPr>
          <a:xfrm rot="16200000">
            <a:off x="3524528" y="3350111"/>
            <a:ext cx="1350050" cy="523220"/>
          </a:xfrm>
          <a:prstGeom prst="rect">
            <a:avLst/>
          </a:prstGeom>
          <a:noFill/>
        </p:spPr>
        <p:txBody>
          <a:bodyPr wrap="none" rtlCol="0">
            <a:spAutoFit/>
          </a:bodyPr>
          <a:lstStyle/>
          <a:p>
            <a:r>
              <a:rPr lang="en-US" sz="2800" dirty="0" smtClean="0">
                <a:latin typeface="Times New Roman" pitchFamily="18" charset="0"/>
                <a:cs typeface="Times New Roman" pitchFamily="18" charset="0"/>
              </a:rPr>
              <a:t>18 </a:t>
            </a:r>
            <a:r>
              <a:rPr lang="bn-IN" sz="2800" dirty="0" smtClean="0">
                <a:latin typeface="NikoshBAN" pitchFamily="2" charset="0"/>
                <a:cs typeface="NikoshBAN" pitchFamily="2" charset="0"/>
              </a:rPr>
              <a:t>সে.মি.</a:t>
            </a:r>
            <a:endParaRPr lang="en-US" sz="2800" dirty="0">
              <a:latin typeface="Times New Roman" pitchFamily="18" charset="0"/>
              <a:cs typeface="Times New Roman" pitchFamily="18" charset="0"/>
            </a:endParaRPr>
          </a:p>
        </p:txBody>
      </p:sp>
      <p:sp>
        <p:nvSpPr>
          <p:cNvPr id="4" name="TextBox 3"/>
          <p:cNvSpPr txBox="1"/>
          <p:nvPr/>
        </p:nvSpPr>
        <p:spPr>
          <a:xfrm>
            <a:off x="1143000" y="533400"/>
            <a:ext cx="6324599" cy="707886"/>
          </a:xfrm>
          <a:prstGeom prst="rect">
            <a:avLst/>
          </a:prstGeom>
          <a:solidFill>
            <a:srgbClr val="CCFFCC"/>
          </a:solidFill>
          <a:ln w="19050">
            <a:solidFill>
              <a:schemeClr val="tx1"/>
            </a:solidFill>
          </a:ln>
        </p:spPr>
        <p:txBody>
          <a:bodyPr wrap="square" rtlCol="0">
            <a:spAutoFit/>
          </a:bodyPr>
          <a:lstStyle/>
          <a:p>
            <a:pPr algn="ctr"/>
            <a:r>
              <a:rPr lang="bn-IN" sz="4000" dirty="0" smtClean="0">
                <a:latin typeface="NikoshBAN" pitchFamily="2" charset="0"/>
                <a:cs typeface="NikoshBAN" pitchFamily="2" charset="0"/>
              </a:rPr>
              <a:t>জোড়ায় কাজ</a:t>
            </a:r>
            <a:endParaRPr lang="en-US" sz="4000" dirty="0">
              <a:latin typeface="NikoshBAN" pitchFamily="2" charset="0"/>
              <a:cs typeface="NikoshBAN" pitchFamily="2" charset="0"/>
            </a:endParaRPr>
          </a:p>
        </p:txBody>
      </p:sp>
      <p:sp>
        <p:nvSpPr>
          <p:cNvPr id="20" name="TextBox 19"/>
          <p:cNvSpPr txBox="1"/>
          <p:nvPr/>
        </p:nvSpPr>
        <p:spPr>
          <a:xfrm>
            <a:off x="1143000" y="5388114"/>
            <a:ext cx="6324599" cy="707886"/>
          </a:xfrm>
          <a:prstGeom prst="rect">
            <a:avLst/>
          </a:prstGeom>
          <a:solidFill>
            <a:schemeClr val="accent6">
              <a:lumMod val="20000"/>
              <a:lumOff val="80000"/>
            </a:schemeClr>
          </a:solidFill>
          <a:ln w="19050">
            <a:solidFill>
              <a:schemeClr val="tx1"/>
            </a:solidFill>
          </a:ln>
        </p:spPr>
        <p:txBody>
          <a:bodyPr wrap="square" rtlCol="0">
            <a:spAutoFit/>
          </a:bodyPr>
          <a:lstStyle/>
          <a:p>
            <a:pPr algn="ctr"/>
            <a:r>
              <a:rPr lang="bn-IN" sz="4000" dirty="0" smtClean="0">
                <a:latin typeface="NikoshBAN" pitchFamily="2" charset="0"/>
                <a:cs typeface="NikoshBAN" pitchFamily="2" charset="0"/>
              </a:rPr>
              <a:t>চিত্রের ক্ষেত্রটির ক্ষেত্রফল নির্ণয় কর।</a:t>
            </a:r>
            <a:endParaRPr lang="en-US" sz="4000" dirty="0">
              <a:latin typeface="NikoshBAN" pitchFamily="2" charset="0"/>
              <a:cs typeface="NikoshBAN" pitchFamily="2" charset="0"/>
            </a:endParaRPr>
          </a:p>
        </p:txBody>
      </p:sp>
    </p:spTree>
    <p:extLst>
      <p:ext uri="{BB962C8B-B14F-4D97-AF65-F5344CB8AC3E}">
        <p14:creationId xmlns:p14="http://schemas.microsoft.com/office/powerpoint/2010/main" val="1221438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grpId="1" nodeType="clickEffect">
                                  <p:stCondLst>
                                    <p:cond delay="0"/>
                                  </p:stCondLst>
                                  <p:childTnLst>
                                    <p:animMotion origin="layout" path="M 0.00035 4.44444E-6 L 0.08368 0.00347 " pathEditMode="relative" rAng="0" ptsTypes="AA">
                                      <p:cBhvr>
                                        <p:cTn id="23" dur="2000" fill="hold"/>
                                        <p:tgtEl>
                                          <p:spTgt spid="16"/>
                                        </p:tgtEl>
                                        <p:attrNameLst>
                                          <p:attrName>ppt_x</p:attrName>
                                          <p:attrName>ppt_y</p:attrName>
                                        </p:attrNameLst>
                                      </p:cBhvr>
                                      <p:rCtr x="4167" y="162"/>
                                    </p:animMotion>
                                  </p:childTnLst>
                                </p:cTn>
                              </p:par>
                              <p:par>
                                <p:cTn id="24" presetID="35" presetClass="path" presetSubtype="0" accel="50000" decel="50000" fill="hold" grpId="1" nodeType="withEffect">
                                  <p:stCondLst>
                                    <p:cond delay="0"/>
                                  </p:stCondLst>
                                  <p:childTnLst>
                                    <p:animMotion origin="layout" path="M -3.88889E-6 2.22222E-6 L -0.08368 2.22222E-6 " pathEditMode="relative" rAng="0" ptsTypes="AA">
                                      <p:cBhvr>
                                        <p:cTn id="25" dur="2000" fill="hold"/>
                                        <p:tgtEl>
                                          <p:spTgt spid="18"/>
                                        </p:tgtEl>
                                        <p:attrNameLst>
                                          <p:attrName>ppt_x</p:attrName>
                                          <p:attrName>ppt_y</p:attrName>
                                        </p:attrNameLst>
                                      </p:cBhvr>
                                      <p:rCtr x="-4184" y="0"/>
                                    </p:animMotion>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4" presetClass="path" presetSubtype="0" accel="50000" decel="50000" fill="hold" grpId="1" nodeType="clickEffect">
                                  <p:stCondLst>
                                    <p:cond delay="0"/>
                                  </p:stCondLst>
                                  <p:childTnLst>
                                    <p:animMotion origin="layout" path="M 5.55556E-7 1.85185E-6 L 0.00035 -0.15093 " pathEditMode="relative" rAng="0" ptsTypes="AA">
                                      <p:cBhvr>
                                        <p:cTn id="41" dur="2000" fill="hold"/>
                                        <p:tgtEl>
                                          <p:spTgt spid="8"/>
                                        </p:tgtEl>
                                        <p:attrNameLst>
                                          <p:attrName>ppt_x</p:attrName>
                                          <p:attrName>ppt_y</p:attrName>
                                        </p:attrNameLst>
                                      </p:cBhvr>
                                      <p:rCtr x="17" y="-7546"/>
                                    </p:animMotion>
                                  </p:childTnLst>
                                </p:cTn>
                              </p:par>
                              <p:par>
                                <p:cTn id="42" presetID="42" presetClass="path" presetSubtype="0" accel="50000" decel="50000" fill="hold" grpId="1" nodeType="withEffect">
                                  <p:stCondLst>
                                    <p:cond delay="0"/>
                                  </p:stCondLst>
                                  <p:childTnLst>
                                    <p:animMotion origin="layout" path="M 0.00035 0.00092 L 0.00035 0.14791 " pathEditMode="relative" rAng="0" ptsTypes="AA">
                                      <p:cBhvr>
                                        <p:cTn id="43" dur="2000" fill="hold"/>
                                        <p:tgtEl>
                                          <p:spTgt spid="9"/>
                                        </p:tgtEl>
                                        <p:attrNameLst>
                                          <p:attrName>ppt_x</p:attrName>
                                          <p:attrName>ppt_y</p:attrName>
                                        </p:attrNameLst>
                                      </p:cBhvr>
                                      <p:rCtr x="0" y="7338"/>
                                    </p:animMotion>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wipe(down)">
                                      <p:cBhvr>
                                        <p:cTn id="48" dur="20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down)">
                                      <p:cBhvr>
                                        <p:cTn id="53" dur="10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wipe(left)">
                                      <p:cBhvr>
                                        <p:cTn id="58" dur="1000"/>
                                        <p:tgtEl>
                                          <p:spTgt spid="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left)">
                                      <p:cBhvr>
                                        <p:cTn id="63"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P spid="16" grpId="1" animBg="1"/>
      <p:bldP spid="18" grpId="0" animBg="1"/>
      <p:bldP spid="18" grpId="1" animBg="1"/>
      <p:bldP spid="8" grpId="0" animBg="1"/>
      <p:bldP spid="8" grpId="1" animBg="1"/>
      <p:bldP spid="9" grpId="0" animBg="1"/>
      <p:bldP spid="9" grpId="1" animBg="1"/>
      <p:bldP spid="2" grpId="0"/>
      <p:bldP spid="13" grpId="0"/>
      <p:bldP spid="4"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418" y="752818"/>
            <a:ext cx="2142782" cy="2142782"/>
          </a:xfrm>
          <a:prstGeom prst="rect">
            <a:avLst/>
          </a:prstGeom>
          <a:ln w="28575">
            <a:solidFill>
              <a:schemeClr val="tx1"/>
            </a:solidFill>
          </a:ln>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0285" y="1828800"/>
            <a:ext cx="5819775" cy="106680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57200" y="4379893"/>
            <a:ext cx="8192860" cy="954107"/>
          </a:xfrm>
          <a:prstGeom prst="rect">
            <a:avLst/>
          </a:prstGeom>
          <a:solidFill>
            <a:srgbClr val="FFCCFF"/>
          </a:solidFill>
          <a:ln w="19050">
            <a:solidFill>
              <a:schemeClr val="tx1"/>
            </a:solidFill>
          </a:ln>
        </p:spPr>
        <p:txBody>
          <a:bodyPr wrap="square" rtlCol="0">
            <a:spAutoFit/>
          </a:bodyPr>
          <a:lstStyle/>
          <a:p>
            <a:r>
              <a:rPr lang="en-US" sz="2800" dirty="0" smtClean="0">
                <a:latin typeface="NikoshBAN" pitchFamily="2" charset="0"/>
                <a:cs typeface="NikoshBAN" pitchFamily="2" charset="0"/>
              </a:rPr>
              <a:t>*</a:t>
            </a:r>
            <a:r>
              <a:rPr lang="bn-IN" sz="2800" dirty="0" smtClean="0">
                <a:latin typeface="NikoshBAN" pitchFamily="2" charset="0"/>
                <a:cs typeface="NikoshBAN" pitchFamily="2" charset="0"/>
              </a:rPr>
              <a:t>চিত্র </a:t>
            </a:r>
            <a:r>
              <a:rPr lang="bn-IN" sz="2800" dirty="0" smtClean="0">
                <a:latin typeface="NikoshBAN" pitchFamily="2" charset="0"/>
                <a:cs typeface="NikoshBAN" pitchFamily="2" charset="0"/>
              </a:rPr>
              <a:t>দু</a:t>
            </a:r>
            <a:r>
              <a:rPr lang="en-US" sz="2800" dirty="0" smtClean="0">
                <a:latin typeface="NikoshBAN" pitchFamily="2" charset="0"/>
                <a:cs typeface="NikoshBAN" pitchFamily="2" charset="0"/>
              </a:rPr>
              <a:t>’</a:t>
            </a:r>
            <a:r>
              <a:rPr lang="bn-IN" sz="2800" dirty="0" smtClean="0">
                <a:latin typeface="NikoshBAN" pitchFamily="2" charset="0"/>
                <a:cs typeface="NikoshBAN" pitchFamily="2" charset="0"/>
              </a:rPr>
              <a:t>টির </a:t>
            </a:r>
            <a:r>
              <a:rPr lang="bn-IN" sz="2800" dirty="0" smtClean="0">
                <a:latin typeface="NikoshBAN" pitchFamily="2" charset="0"/>
                <a:cs typeface="NikoshBAN" pitchFamily="2" charset="0"/>
              </a:rPr>
              <a:t>ক্ষেত্রফল সমান। ত্রিভুজক্ষেত্রের </a:t>
            </a:r>
            <a:r>
              <a:rPr lang="bn-IN" sz="2800" dirty="0" smtClean="0">
                <a:latin typeface="NikoshBAN" pitchFamily="2" charset="0"/>
                <a:cs typeface="NikoshBAN" pitchFamily="2" charset="0"/>
              </a:rPr>
              <a:t>ক্ষেত্রফল</a:t>
            </a:r>
            <a:r>
              <a:rPr lang="en-US" sz="2800" dirty="0" smtClean="0">
                <a:latin typeface="NikoshBAN" pitchFamily="2" charset="0"/>
                <a:cs typeface="NikoshBAN" pitchFamily="2" charset="0"/>
              </a:rPr>
              <a:t> </a:t>
            </a:r>
            <a:r>
              <a:rPr lang="en-US" sz="2800" dirty="0" smtClean="0">
                <a:latin typeface="Times New Roman" pitchFamily="18" charset="0"/>
                <a:cs typeface="Times New Roman" pitchFamily="18" charset="0"/>
              </a:rPr>
              <a:t>314.16 </a:t>
            </a:r>
            <a:r>
              <a:rPr lang="bn-IN" sz="2800" dirty="0" smtClean="0">
                <a:latin typeface="NikoshBAN" pitchFamily="2" charset="0"/>
                <a:cs typeface="NikoshBAN" pitchFamily="2" charset="0"/>
              </a:rPr>
              <a:t>বর্গমিটার</a:t>
            </a:r>
            <a:r>
              <a:rPr lang="bn-IN" sz="2800" dirty="0">
                <a:latin typeface="NikoshBAN" pitchFamily="2" charset="0"/>
                <a:cs typeface="NikoshBAN" pitchFamily="2" charset="0"/>
              </a:rPr>
              <a:t>।</a:t>
            </a:r>
            <a:endParaRPr lang="en-US" sz="2800" dirty="0" smtClean="0">
              <a:latin typeface="NikoshBAN" pitchFamily="2" charset="0"/>
              <a:cs typeface="NikoshBAN" pitchFamily="2" charset="0"/>
            </a:endParaRPr>
          </a:p>
          <a:p>
            <a:r>
              <a:rPr lang="en-US" sz="2800" dirty="0">
                <a:latin typeface="NikoshBAN" pitchFamily="2" charset="0"/>
                <a:cs typeface="NikoshBAN" pitchFamily="2" charset="0"/>
              </a:rPr>
              <a:t> </a:t>
            </a:r>
            <a:r>
              <a:rPr lang="bn-IN" sz="2800" dirty="0" smtClean="0">
                <a:latin typeface="NikoshBAN" pitchFamily="2" charset="0"/>
                <a:cs typeface="NikoshBAN" pitchFamily="2" charset="0"/>
              </a:rPr>
              <a:t> </a:t>
            </a:r>
            <a:r>
              <a:rPr lang="bn-IN" sz="2800" dirty="0" smtClean="0">
                <a:latin typeface="NikoshBAN" pitchFamily="2" charset="0"/>
                <a:cs typeface="NikoshBAN" pitchFamily="2" charset="0"/>
              </a:rPr>
              <a:t>বৃত্তক্ষেত্রের পরিধি কত?</a:t>
            </a:r>
            <a:endParaRPr lang="en-US" sz="2800" dirty="0">
              <a:latin typeface="NikoshBAN" pitchFamily="2" charset="0"/>
              <a:cs typeface="NikoshBAN" pitchFamily="2" charset="0"/>
            </a:endParaRPr>
          </a:p>
        </p:txBody>
      </p:sp>
    </p:spTree>
    <p:extLst>
      <p:ext uri="{BB962C8B-B14F-4D97-AF65-F5344CB8AC3E}">
        <p14:creationId xmlns:p14="http://schemas.microsoft.com/office/powerpoint/2010/main" val="8170431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rc 10"/>
          <p:cNvSpPr/>
          <p:nvPr/>
        </p:nvSpPr>
        <p:spPr>
          <a:xfrm rot="5400000" flipV="1">
            <a:off x="3698971" y="800101"/>
            <a:ext cx="5105399" cy="5029197"/>
          </a:xfrm>
          <a:prstGeom prst="arc">
            <a:avLst>
              <a:gd name="adj1" fmla="val 16200000"/>
              <a:gd name="adj2" fmla="val 21584259"/>
            </a:avLst>
          </a:prstGeom>
          <a:no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p:cNvSpPr/>
          <p:nvPr/>
        </p:nvSpPr>
        <p:spPr>
          <a:xfrm rot="5400000" flipV="1">
            <a:off x="3698970" y="800102"/>
            <a:ext cx="5105399" cy="5029196"/>
          </a:xfrm>
          <a:prstGeom prst="arc">
            <a:avLst>
              <a:gd name="adj1" fmla="val 16200000"/>
              <a:gd name="adj2" fmla="val 21584259"/>
            </a:avLst>
          </a:prstGeom>
          <a:no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Arc 39"/>
          <p:cNvSpPr/>
          <p:nvPr/>
        </p:nvSpPr>
        <p:spPr>
          <a:xfrm rot="16200000" flipH="1">
            <a:off x="2827058" y="457425"/>
            <a:ext cx="4877249" cy="5029200"/>
          </a:xfrm>
          <a:prstGeom prst="arc">
            <a:avLst>
              <a:gd name="adj1" fmla="val 16214715"/>
              <a:gd name="adj2" fmla="val 21596420"/>
            </a:avLst>
          </a:prstGeom>
          <a:noFill/>
          <a:ln w="571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762000" y="4724400"/>
            <a:ext cx="7848600" cy="1569660"/>
          </a:xfrm>
          <a:prstGeom prst="rect">
            <a:avLst/>
          </a:prstGeom>
          <a:solidFill>
            <a:srgbClr val="F0ECF4"/>
          </a:solidFill>
          <a:ln w="19050">
            <a:solidFill>
              <a:schemeClr val="tx1"/>
            </a:solidFill>
          </a:ln>
        </p:spPr>
        <p:txBody>
          <a:bodyPr wrap="square" rtlCol="0">
            <a:spAutoFit/>
          </a:bodyPr>
          <a:lstStyle/>
          <a:p>
            <a:r>
              <a:rPr lang="bn-IN" sz="3200" dirty="0" smtClean="0">
                <a:latin typeface="NikoshBAN" pitchFamily="2" charset="0"/>
                <a:cs typeface="NikoshBAN" pitchFamily="2" charset="0"/>
              </a:rPr>
              <a:t>ক. বৃত্তদ্বয়ের ব্যাস কত?</a:t>
            </a:r>
          </a:p>
          <a:p>
            <a:r>
              <a:rPr lang="bn-IN" sz="3200" dirty="0" smtClean="0">
                <a:latin typeface="NikoshBAN" pitchFamily="2" charset="0"/>
                <a:cs typeface="NikoshBAN" pitchFamily="2" charset="0"/>
              </a:rPr>
              <a:t>খ. বৃত্তদ্বয়ের পরিধি নির্ণয় কর।</a:t>
            </a:r>
          </a:p>
          <a:p>
            <a:r>
              <a:rPr lang="bn-IN" sz="3200" dirty="0" smtClean="0">
                <a:latin typeface="NikoshBAN" pitchFamily="2" charset="0"/>
                <a:cs typeface="NikoshBAN" pitchFamily="2" charset="0"/>
              </a:rPr>
              <a:t>গ. বৃত্তদ্বয়ের পরিধির মধ্যবর্তী এলাকার ক্ষেত্রফল কত?</a:t>
            </a:r>
          </a:p>
        </p:txBody>
      </p:sp>
      <p:sp>
        <p:nvSpPr>
          <p:cNvPr id="7" name="TextBox 6"/>
          <p:cNvSpPr txBox="1"/>
          <p:nvPr/>
        </p:nvSpPr>
        <p:spPr>
          <a:xfrm>
            <a:off x="1676400" y="1295400"/>
            <a:ext cx="184731" cy="369332"/>
          </a:xfrm>
          <a:prstGeom prst="rect">
            <a:avLst/>
          </a:prstGeom>
          <a:noFill/>
        </p:spPr>
        <p:txBody>
          <a:bodyPr wrap="none" rtlCol="0">
            <a:spAutoFit/>
          </a:bodyPr>
          <a:lstStyle/>
          <a:p>
            <a:endParaRPr lang="en-US">
              <a:latin typeface="Times New Roman" pitchFamily="18" charset="0"/>
              <a:cs typeface="Times New Roman" pitchFamily="18"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8889"/>
          <a:stretch/>
        </p:blipFill>
        <p:spPr>
          <a:xfrm>
            <a:off x="2777176" y="826781"/>
            <a:ext cx="3928424" cy="3830304"/>
          </a:xfrm>
          <a:prstGeom prst="rect">
            <a:avLst/>
          </a:prstGeom>
        </p:spPr>
      </p:pic>
      <p:cxnSp>
        <p:nvCxnSpPr>
          <p:cNvPr id="10" name="Straight Connector 9"/>
          <p:cNvCxnSpPr/>
          <p:nvPr/>
        </p:nvCxnSpPr>
        <p:spPr>
          <a:xfrm>
            <a:off x="4748315" y="990600"/>
            <a:ext cx="0" cy="1751333"/>
          </a:xfrm>
          <a:prstGeom prst="line">
            <a:avLst/>
          </a:prstGeom>
          <a:ln w="57150">
            <a:solidFill>
              <a:srgbClr val="0000CC"/>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105264" y="2791480"/>
            <a:ext cx="1609736" cy="523220"/>
          </a:xfrm>
          <a:prstGeom prst="rect">
            <a:avLst/>
          </a:prstGeom>
          <a:solidFill>
            <a:schemeClr val="accent4">
              <a:lumMod val="20000"/>
              <a:lumOff val="80000"/>
            </a:schemeClr>
          </a:solidFill>
        </p:spPr>
        <p:txBody>
          <a:bodyPr wrap="none" rtlCol="0">
            <a:spAutoFit/>
          </a:bodyPr>
          <a:lstStyle/>
          <a:p>
            <a:r>
              <a:rPr lang="en-US" sz="2800" dirty="0" smtClean="0">
                <a:latin typeface="Times New Roman" pitchFamily="18" charset="0"/>
                <a:cs typeface="Times New Roman" pitchFamily="18" charset="0"/>
              </a:rPr>
              <a:t>r= 5</a:t>
            </a:r>
            <a:r>
              <a:rPr lang="bn-IN" sz="2800" dirty="0" smtClean="0">
                <a:latin typeface="NikoshBAN" pitchFamily="2" charset="0"/>
                <a:cs typeface="NikoshBAN" pitchFamily="2" charset="0"/>
              </a:rPr>
              <a:t>মিঃমিঃ</a:t>
            </a:r>
            <a:endParaRPr lang="en-US" sz="2800" dirty="0">
              <a:latin typeface="Times New Roman" pitchFamily="18" charset="0"/>
              <a:cs typeface="Times New Roman" pitchFamily="18" charset="0"/>
            </a:endParaRPr>
          </a:p>
        </p:txBody>
      </p:sp>
      <p:sp>
        <p:nvSpPr>
          <p:cNvPr id="4" name="TextBox 3"/>
          <p:cNvSpPr txBox="1"/>
          <p:nvPr/>
        </p:nvSpPr>
        <p:spPr>
          <a:xfrm rot="16200000">
            <a:off x="3662994" y="1666541"/>
            <a:ext cx="1508746" cy="461665"/>
          </a:xfrm>
          <a:prstGeom prst="rect">
            <a:avLst/>
          </a:prstGeom>
          <a:solidFill>
            <a:schemeClr val="accent4">
              <a:lumMod val="20000"/>
              <a:lumOff val="80000"/>
            </a:schemeClr>
          </a:solidFill>
        </p:spPr>
        <p:txBody>
          <a:bodyPr wrap="none" rtlCol="0">
            <a:spAutoFit/>
          </a:bodyPr>
          <a:lstStyle/>
          <a:p>
            <a:r>
              <a:rPr lang="en-US" sz="2400" dirty="0" smtClean="0">
                <a:latin typeface="Times New Roman" pitchFamily="18" charset="0"/>
                <a:cs typeface="Times New Roman" pitchFamily="18" charset="0"/>
              </a:rPr>
              <a:t>R= 9</a:t>
            </a:r>
            <a:r>
              <a:rPr lang="bn-IN" sz="2400" dirty="0" smtClean="0">
                <a:latin typeface="NikoshBAN" pitchFamily="2" charset="0"/>
                <a:cs typeface="NikoshBAN" pitchFamily="2" charset="0"/>
              </a:rPr>
              <a:t>মিঃমিঃ</a:t>
            </a:r>
            <a:endParaRPr lang="en-US" sz="2400" dirty="0">
              <a:latin typeface="Times New Roman" pitchFamily="18" charset="0"/>
              <a:cs typeface="Times New Roman" pitchFamily="18" charset="0"/>
            </a:endParaRPr>
          </a:p>
        </p:txBody>
      </p:sp>
      <p:cxnSp>
        <p:nvCxnSpPr>
          <p:cNvPr id="5" name="Straight Connector 4"/>
          <p:cNvCxnSpPr/>
          <p:nvPr/>
        </p:nvCxnSpPr>
        <p:spPr>
          <a:xfrm>
            <a:off x="4748315" y="2741933"/>
            <a:ext cx="1192352" cy="0"/>
          </a:xfrm>
          <a:prstGeom prst="line">
            <a:avLst/>
          </a:prstGeom>
          <a:ln w="57150">
            <a:solidFill>
              <a:srgbClr val="0000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20792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1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2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1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bg/>
                                          </p:spTgt>
                                        </p:tgtEl>
                                        <p:attrNameLst>
                                          <p:attrName>style.visibility</p:attrName>
                                        </p:attrNameLst>
                                      </p:cBhvr>
                                      <p:to>
                                        <p:strVal val="visible"/>
                                      </p:to>
                                    </p:set>
                                    <p:animEffect transition="in" filter="wipe(left)">
                                      <p:cBhvr>
                                        <p:cTn id="34" dur="1000"/>
                                        <p:tgtEl>
                                          <p:spTgt spid="6">
                                            <p:bg/>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animEffect transition="in" filter="wipe(left)">
                                      <p:cBhvr>
                                        <p:cTn id="39" dur="1000"/>
                                        <p:tgtEl>
                                          <p:spTgt spid="6">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6">
                                            <p:txEl>
                                              <p:pRg st="1" end="1"/>
                                            </p:txEl>
                                          </p:spTgt>
                                        </p:tgtEl>
                                        <p:attrNameLst>
                                          <p:attrName>style.visibility</p:attrName>
                                        </p:attrNameLst>
                                      </p:cBhvr>
                                      <p:to>
                                        <p:strVal val="visible"/>
                                      </p:to>
                                    </p:set>
                                    <p:animEffect transition="in" filter="wipe(left)">
                                      <p:cBhvr>
                                        <p:cTn id="44" dur="1000"/>
                                        <p:tgtEl>
                                          <p:spTgt spid="6">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6">
                                            <p:txEl>
                                              <p:pRg st="2" end="2"/>
                                            </p:txEl>
                                          </p:spTgt>
                                        </p:tgtEl>
                                        <p:attrNameLst>
                                          <p:attrName>style.visibility</p:attrName>
                                        </p:attrNameLst>
                                      </p:cBhvr>
                                      <p:to>
                                        <p:strVal val="visible"/>
                                      </p:to>
                                    </p:set>
                                    <p:animEffect transition="in" filter="wipe(left)">
                                      <p:cBhvr>
                                        <p:cTn id="49"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8"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743200" y="1295400"/>
            <a:ext cx="2590800" cy="2438400"/>
          </a:xfrm>
          <a:prstGeom prst="ellipse">
            <a:avLst/>
          </a:prstGeom>
          <a:solidFill>
            <a:srgbClr val="FF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4136572" y="1600200"/>
            <a:ext cx="914400" cy="914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069771" y="1600200"/>
            <a:ext cx="914400" cy="9144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276600" y="2743200"/>
            <a:ext cx="1524000" cy="6096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endCxn id="17" idx="1"/>
          </p:cNvCxnSpPr>
          <p:nvPr/>
        </p:nvCxnSpPr>
        <p:spPr>
          <a:xfrm flipV="1">
            <a:off x="4441372" y="1612613"/>
            <a:ext cx="1219200" cy="500545"/>
          </a:xfrm>
          <a:prstGeom prst="straightConnector1">
            <a:avLst/>
          </a:prstGeom>
          <a:ln w="38100">
            <a:solidFill>
              <a:srgbClr val="0000CC"/>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20" idx="1"/>
          </p:cNvCxnSpPr>
          <p:nvPr/>
        </p:nvCxnSpPr>
        <p:spPr>
          <a:xfrm flipV="1">
            <a:off x="3526971" y="850613"/>
            <a:ext cx="2133601" cy="1262545"/>
          </a:xfrm>
          <a:prstGeom prst="straightConnector1">
            <a:avLst/>
          </a:prstGeom>
          <a:ln w="38100">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660572" y="1320225"/>
            <a:ext cx="2914580" cy="584775"/>
          </a:xfrm>
          <a:prstGeom prst="rect">
            <a:avLst/>
          </a:prstGeom>
          <a:solidFill>
            <a:srgbClr val="CCFFCC"/>
          </a:solidFill>
          <a:ln w="19050">
            <a:solidFill>
              <a:schemeClr val="tx1"/>
            </a:solidFill>
          </a:ln>
        </p:spPr>
        <p:txBody>
          <a:bodyPr wrap="none" rtlCol="0">
            <a:spAutoFit/>
          </a:bodyPr>
          <a:lstStyle/>
          <a:p>
            <a:pPr algn="ctr"/>
            <a:r>
              <a:rPr lang="bn-IN" sz="3200" dirty="0" smtClean="0">
                <a:latin typeface="NikoshBAN" pitchFamily="2" charset="0"/>
                <a:cs typeface="NikoshBAN" pitchFamily="2" charset="0"/>
              </a:rPr>
              <a:t>ব্যাসার্ধ = </a:t>
            </a:r>
            <a:r>
              <a:rPr lang="en-US" sz="3200" dirty="0" smtClean="0">
                <a:latin typeface="Times New Roman" pitchFamily="18" charset="0"/>
                <a:cs typeface="Times New Roman" pitchFamily="18" charset="0"/>
              </a:rPr>
              <a:t>1.5</a:t>
            </a:r>
            <a:r>
              <a:rPr lang="bn-IN" sz="3200" dirty="0" smtClean="0">
                <a:latin typeface="NikoshBAN" pitchFamily="2" charset="0"/>
                <a:cs typeface="NikoshBAN" pitchFamily="2" charset="0"/>
              </a:rPr>
              <a:t> সে.মি.</a:t>
            </a:r>
            <a:endParaRPr lang="en-US" sz="3200" dirty="0">
              <a:latin typeface="NikoshBAN" pitchFamily="2" charset="0"/>
              <a:cs typeface="NikoshBAN" pitchFamily="2" charset="0"/>
            </a:endParaRPr>
          </a:p>
        </p:txBody>
      </p:sp>
      <p:sp>
        <p:nvSpPr>
          <p:cNvPr id="18" name="TextBox 17"/>
          <p:cNvSpPr txBox="1"/>
          <p:nvPr/>
        </p:nvSpPr>
        <p:spPr>
          <a:xfrm>
            <a:off x="5683405" y="2082225"/>
            <a:ext cx="2914580" cy="584775"/>
          </a:xfrm>
          <a:prstGeom prst="rect">
            <a:avLst/>
          </a:prstGeom>
          <a:solidFill>
            <a:srgbClr val="9FFFFF"/>
          </a:solidFill>
          <a:ln w="19050">
            <a:solidFill>
              <a:schemeClr val="tx1"/>
            </a:solidFill>
          </a:ln>
        </p:spPr>
        <p:txBody>
          <a:bodyPr wrap="none" rtlCol="0">
            <a:spAutoFit/>
          </a:bodyPr>
          <a:lstStyle/>
          <a:p>
            <a:pPr algn="ctr"/>
            <a:r>
              <a:rPr lang="bn-IN" sz="3200" dirty="0" smtClean="0">
                <a:latin typeface="NikoshBAN" pitchFamily="2" charset="0"/>
                <a:cs typeface="NikoshBAN" pitchFamily="2" charset="0"/>
              </a:rPr>
              <a:t>ব্যাসার্ধ = </a:t>
            </a:r>
            <a:r>
              <a:rPr lang="en-US" sz="3200" dirty="0" smtClean="0">
                <a:latin typeface="Times New Roman" pitchFamily="18" charset="0"/>
                <a:cs typeface="NikoshBAN" pitchFamily="2" charset="0"/>
              </a:rPr>
              <a:t>2</a:t>
            </a:r>
            <a:r>
              <a:rPr lang="en-US" sz="3200" dirty="0" smtClean="0">
                <a:latin typeface="Times New Roman" pitchFamily="18" charset="0"/>
                <a:cs typeface="Times New Roman" pitchFamily="18" charset="0"/>
              </a:rPr>
              <a:t>.5</a:t>
            </a:r>
            <a:r>
              <a:rPr lang="bn-IN" sz="3200" dirty="0" smtClean="0">
                <a:latin typeface="NikoshBAN" pitchFamily="2" charset="0"/>
                <a:cs typeface="NikoshBAN" pitchFamily="2" charset="0"/>
              </a:rPr>
              <a:t> সে.মি.</a:t>
            </a:r>
            <a:endParaRPr lang="en-US" sz="3200" dirty="0">
              <a:latin typeface="NikoshBAN" pitchFamily="2" charset="0"/>
              <a:cs typeface="NikoshBAN" pitchFamily="2" charset="0"/>
            </a:endParaRPr>
          </a:p>
        </p:txBody>
      </p:sp>
      <p:cxnSp>
        <p:nvCxnSpPr>
          <p:cNvPr id="19" name="Straight Arrow Connector 18"/>
          <p:cNvCxnSpPr>
            <a:endCxn id="18" idx="1"/>
          </p:cNvCxnSpPr>
          <p:nvPr/>
        </p:nvCxnSpPr>
        <p:spPr>
          <a:xfrm flipV="1">
            <a:off x="3917795" y="2374613"/>
            <a:ext cx="1765610" cy="292387"/>
          </a:xfrm>
          <a:prstGeom prst="straightConnector1">
            <a:avLst/>
          </a:prstGeom>
          <a:ln w="38100">
            <a:solidFill>
              <a:srgbClr val="0000CC"/>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917795" y="3048002"/>
            <a:ext cx="1765610" cy="0"/>
          </a:xfrm>
          <a:prstGeom prst="straightConnector1">
            <a:avLst/>
          </a:prstGeom>
          <a:ln w="38100">
            <a:solidFill>
              <a:srgbClr val="0000CC"/>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683405" y="2808982"/>
            <a:ext cx="2904757" cy="1077218"/>
          </a:xfrm>
          <a:prstGeom prst="rect">
            <a:avLst/>
          </a:prstGeom>
          <a:solidFill>
            <a:srgbClr val="F0ECF4"/>
          </a:solidFill>
          <a:ln w="19050">
            <a:solidFill>
              <a:schemeClr val="tx1"/>
            </a:solidFill>
          </a:ln>
        </p:spPr>
        <p:txBody>
          <a:bodyPr wrap="square" rtlCol="0">
            <a:spAutoFit/>
          </a:bodyPr>
          <a:lstStyle/>
          <a:p>
            <a:pPr algn="ctr"/>
            <a:r>
              <a:rPr lang="bn-IN" sz="3200" dirty="0" smtClean="0">
                <a:latin typeface="NikoshBAN" pitchFamily="2" charset="0"/>
                <a:cs typeface="NikoshBAN" pitchFamily="2" charset="0"/>
              </a:rPr>
              <a:t>দৈর্ঘ্য = </a:t>
            </a:r>
            <a:r>
              <a:rPr lang="en-US" sz="3200" dirty="0" smtClean="0">
                <a:latin typeface="Times New Roman" pitchFamily="18" charset="0"/>
                <a:cs typeface="Times New Roman" pitchFamily="18" charset="0"/>
              </a:rPr>
              <a:t>3</a:t>
            </a:r>
            <a:r>
              <a:rPr lang="bn-IN" sz="3200" dirty="0" smtClean="0">
                <a:latin typeface="NikoshBAN" pitchFamily="2" charset="0"/>
                <a:cs typeface="NikoshBAN" pitchFamily="2" charset="0"/>
              </a:rPr>
              <a:t> সে.মি.</a:t>
            </a:r>
            <a:endParaRPr lang="en-US" sz="3200" dirty="0" smtClean="0">
              <a:latin typeface="NikoshBAN" pitchFamily="2" charset="0"/>
              <a:cs typeface="NikoshBAN" pitchFamily="2" charset="0"/>
            </a:endParaRPr>
          </a:p>
          <a:p>
            <a:pPr algn="ctr"/>
            <a:r>
              <a:rPr lang="bn-IN" sz="3200" dirty="0" smtClean="0">
                <a:latin typeface="NikoshBAN" pitchFamily="2" charset="0"/>
                <a:cs typeface="NikoshBAN" pitchFamily="2" charset="0"/>
              </a:rPr>
              <a:t>প্রস্থ = </a:t>
            </a:r>
            <a:r>
              <a:rPr lang="en-US" sz="3200" dirty="0" smtClean="0">
                <a:latin typeface="Times New Roman" pitchFamily="18" charset="0"/>
                <a:cs typeface="Times New Roman" pitchFamily="18" charset="0"/>
              </a:rPr>
              <a:t>1</a:t>
            </a:r>
            <a:r>
              <a:rPr lang="bn-IN" sz="3200" dirty="0" smtClean="0">
                <a:latin typeface="NikoshBAN" pitchFamily="2" charset="0"/>
                <a:cs typeface="NikoshBAN" pitchFamily="2" charset="0"/>
              </a:rPr>
              <a:t> সে.মি.</a:t>
            </a:r>
            <a:endParaRPr lang="en-US" sz="3200" dirty="0">
              <a:latin typeface="NikoshBAN" pitchFamily="2" charset="0"/>
              <a:cs typeface="NikoshBAN" pitchFamily="2" charset="0"/>
            </a:endParaRPr>
          </a:p>
        </p:txBody>
      </p:sp>
      <p:sp>
        <p:nvSpPr>
          <p:cNvPr id="32" name="TextBox 31"/>
          <p:cNvSpPr txBox="1"/>
          <p:nvPr/>
        </p:nvSpPr>
        <p:spPr>
          <a:xfrm>
            <a:off x="685800" y="4486507"/>
            <a:ext cx="7902362" cy="1569660"/>
          </a:xfrm>
          <a:prstGeom prst="rect">
            <a:avLst/>
          </a:prstGeom>
          <a:solidFill>
            <a:srgbClr val="FFCCFF"/>
          </a:solidFill>
          <a:ln w="19050">
            <a:solidFill>
              <a:schemeClr val="tx1"/>
            </a:solidFill>
          </a:ln>
        </p:spPr>
        <p:txBody>
          <a:bodyPr wrap="square" rtlCol="0">
            <a:spAutoFit/>
          </a:bodyPr>
          <a:lstStyle/>
          <a:p>
            <a:r>
              <a:rPr lang="bn-IN" sz="3200" dirty="0" smtClean="0">
                <a:latin typeface="NikoshBAN" pitchFamily="2" charset="0"/>
                <a:cs typeface="NikoshBAN" pitchFamily="2" charset="0"/>
              </a:rPr>
              <a:t>ক. </a:t>
            </a:r>
            <a:r>
              <a:rPr lang="en-US" sz="3200" dirty="0" err="1" smtClean="0">
                <a:latin typeface="NikoshBAN" pitchFamily="2" charset="0"/>
                <a:cs typeface="NikoshBAN" pitchFamily="2" charset="0"/>
              </a:rPr>
              <a:t>নীল</a:t>
            </a:r>
            <a:r>
              <a:rPr lang="bn-IN" sz="3200" dirty="0" smtClean="0">
                <a:latin typeface="NikoshBAN" pitchFamily="2" charset="0"/>
                <a:cs typeface="NikoshBAN" pitchFamily="2" charset="0"/>
              </a:rPr>
              <a:t> অংশের ক্ষেত্রফল কত?</a:t>
            </a:r>
          </a:p>
          <a:p>
            <a:r>
              <a:rPr lang="bn-IN" sz="3200" dirty="0" smtClean="0">
                <a:latin typeface="NikoshBAN" pitchFamily="2" charset="0"/>
                <a:cs typeface="NikoshBAN" pitchFamily="2" charset="0"/>
              </a:rPr>
              <a:t>খ.</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হলুদ</a:t>
            </a:r>
            <a:r>
              <a:rPr lang="en-US" sz="3200" dirty="0" smtClean="0">
                <a:latin typeface="NikoshBAN" pitchFamily="2" charset="0"/>
                <a:cs typeface="NikoshBAN" pitchFamily="2" charset="0"/>
              </a:rPr>
              <a:t> ও </a:t>
            </a:r>
            <a:r>
              <a:rPr lang="en-US" sz="3200" dirty="0" err="1" smtClean="0">
                <a:latin typeface="NikoshBAN" pitchFamily="2" charset="0"/>
                <a:cs typeface="NikoshBAN" pitchFamily="2" charset="0"/>
              </a:rPr>
              <a:t>সবুজ</a:t>
            </a:r>
            <a:r>
              <a:rPr lang="bn-IN" sz="3200" dirty="0" smtClean="0">
                <a:latin typeface="NikoshBAN" pitchFamily="2" charset="0"/>
                <a:cs typeface="NikoshBAN" pitchFamily="2" charset="0"/>
              </a:rPr>
              <a:t> অংশ </a:t>
            </a:r>
            <a:r>
              <a:rPr lang="bn-IN" sz="3200" dirty="0" smtClean="0">
                <a:latin typeface="NikoshBAN" pitchFamily="2" charset="0"/>
                <a:cs typeface="NikoshBAN" pitchFamily="2" charset="0"/>
              </a:rPr>
              <a:t>দু</a:t>
            </a:r>
            <a:r>
              <a:rPr lang="en-US" sz="3200" dirty="0" smtClean="0">
                <a:latin typeface="NikoshBAN" pitchFamily="2" charset="0"/>
                <a:cs typeface="NikoshBAN" pitchFamily="2" charset="0"/>
              </a:rPr>
              <a:t>’</a:t>
            </a:r>
            <a:r>
              <a:rPr lang="bn-IN" sz="3200" dirty="0" smtClean="0">
                <a:latin typeface="NikoshBAN" pitchFamily="2" charset="0"/>
                <a:cs typeface="NikoshBAN" pitchFamily="2" charset="0"/>
              </a:rPr>
              <a:t>টির </a:t>
            </a:r>
            <a:r>
              <a:rPr lang="bn-IN" sz="3200" dirty="0" smtClean="0">
                <a:latin typeface="NikoshBAN" pitchFamily="2" charset="0"/>
                <a:cs typeface="NikoshBAN" pitchFamily="2" charset="0"/>
              </a:rPr>
              <a:t>পরিধি কত?</a:t>
            </a:r>
          </a:p>
          <a:p>
            <a:r>
              <a:rPr lang="bn-IN" sz="3200" dirty="0" smtClean="0">
                <a:latin typeface="NikoshBAN" pitchFamily="2" charset="0"/>
                <a:cs typeface="NikoshBAN" pitchFamily="2" charset="0"/>
              </a:rPr>
              <a:t>ঘ. </a:t>
            </a:r>
            <a:r>
              <a:rPr lang="en-US" sz="3200" dirty="0" err="1" smtClean="0">
                <a:latin typeface="NikoshBAN" pitchFamily="2" charset="0"/>
                <a:cs typeface="NikoshBAN" pitchFamily="2" charset="0"/>
              </a:rPr>
              <a:t>গোলাপী</a:t>
            </a:r>
            <a:r>
              <a:rPr lang="bn-IN" sz="3200" dirty="0" smtClean="0">
                <a:latin typeface="NikoshBAN" pitchFamily="2" charset="0"/>
                <a:cs typeface="NikoshBAN" pitchFamily="2" charset="0"/>
              </a:rPr>
              <a:t>  অংশের ক্ষেত্রফল কত? </a:t>
            </a:r>
            <a:endParaRPr lang="en-US" sz="3200" dirty="0">
              <a:latin typeface="NikoshBAN" pitchFamily="2" charset="0"/>
              <a:cs typeface="NikoshBAN" pitchFamily="2" charset="0"/>
            </a:endParaRPr>
          </a:p>
        </p:txBody>
      </p:sp>
      <p:sp>
        <p:nvSpPr>
          <p:cNvPr id="20" name="TextBox 19"/>
          <p:cNvSpPr txBox="1"/>
          <p:nvPr/>
        </p:nvSpPr>
        <p:spPr>
          <a:xfrm>
            <a:off x="5660572" y="558225"/>
            <a:ext cx="2914580" cy="584775"/>
          </a:xfrm>
          <a:prstGeom prst="rect">
            <a:avLst/>
          </a:prstGeom>
          <a:solidFill>
            <a:srgbClr val="CCFFCC"/>
          </a:solidFill>
          <a:ln w="19050">
            <a:solidFill>
              <a:schemeClr val="tx1"/>
            </a:solidFill>
          </a:ln>
        </p:spPr>
        <p:txBody>
          <a:bodyPr wrap="none" rtlCol="0">
            <a:spAutoFit/>
          </a:bodyPr>
          <a:lstStyle/>
          <a:p>
            <a:pPr algn="ctr"/>
            <a:r>
              <a:rPr lang="bn-IN" sz="3200" dirty="0" smtClean="0">
                <a:latin typeface="NikoshBAN" pitchFamily="2" charset="0"/>
                <a:cs typeface="NikoshBAN" pitchFamily="2" charset="0"/>
              </a:rPr>
              <a:t>ব্যাসার্ধ = </a:t>
            </a:r>
            <a:r>
              <a:rPr lang="en-US" sz="3200" dirty="0" smtClean="0">
                <a:latin typeface="Times New Roman" pitchFamily="18" charset="0"/>
                <a:cs typeface="Times New Roman" pitchFamily="18" charset="0"/>
              </a:rPr>
              <a:t>1.6</a:t>
            </a:r>
            <a:r>
              <a:rPr lang="bn-IN" sz="3200" dirty="0" smtClean="0">
                <a:latin typeface="NikoshBAN" pitchFamily="2" charset="0"/>
                <a:cs typeface="NikoshBAN" pitchFamily="2" charset="0"/>
              </a:rPr>
              <a:t> সে.মি.</a:t>
            </a:r>
            <a:endParaRPr lang="en-US" sz="3200" dirty="0">
              <a:latin typeface="NikoshBAN" pitchFamily="2" charset="0"/>
              <a:cs typeface="NikoshBAN" pitchFamily="2" charset="0"/>
            </a:endParaRPr>
          </a:p>
        </p:txBody>
      </p:sp>
      <p:sp>
        <p:nvSpPr>
          <p:cNvPr id="16" name="TextBox 15"/>
          <p:cNvSpPr txBox="1"/>
          <p:nvPr/>
        </p:nvSpPr>
        <p:spPr>
          <a:xfrm>
            <a:off x="665018" y="457200"/>
            <a:ext cx="2404753" cy="830997"/>
          </a:xfrm>
          <a:prstGeom prst="rect">
            <a:avLst/>
          </a:prstGeom>
          <a:solidFill>
            <a:srgbClr val="E7FFFF"/>
          </a:solidFill>
          <a:ln w="28575">
            <a:solidFill>
              <a:schemeClr val="tx1"/>
            </a:solidFill>
          </a:ln>
        </p:spPr>
        <p:txBody>
          <a:bodyPr wrap="square" rtlCol="0">
            <a:spAutoFit/>
          </a:bodyPr>
          <a:lstStyle/>
          <a:p>
            <a:pPr algn="ctr"/>
            <a:r>
              <a:rPr lang="bn-IN" sz="4800" dirty="0" smtClean="0">
                <a:latin typeface="NikoshBAN" pitchFamily="2" charset="0"/>
                <a:cs typeface="NikoshBAN" pitchFamily="2" charset="0"/>
              </a:rPr>
              <a:t>দলীয় কাজ</a:t>
            </a:r>
            <a:endParaRPr lang="en-US" sz="4800" dirty="0">
              <a:latin typeface="NikoshBAN" pitchFamily="2" charset="0"/>
              <a:cs typeface="NikoshBAN" pitchFamily="2" charset="0"/>
            </a:endParaRPr>
          </a:p>
        </p:txBody>
      </p:sp>
    </p:spTree>
    <p:extLst>
      <p:ext uri="{BB962C8B-B14F-4D97-AF65-F5344CB8AC3E}">
        <p14:creationId xmlns:p14="http://schemas.microsoft.com/office/powerpoint/2010/main" val="3544363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2000"/>
                                        <p:tgtEl>
                                          <p:spTgt spid="15"/>
                                        </p:tgtEl>
                                      </p:cBhvr>
                                    </p:animEffect>
                                  </p:childTnLst>
                                </p:cTn>
                              </p:par>
                            </p:childTnLst>
                          </p:cTn>
                        </p:par>
                        <p:par>
                          <p:cTn id="35" fill="hold">
                            <p:stCondLst>
                              <p:cond delay="2000"/>
                            </p:stCondLst>
                            <p:childTnLst>
                              <p:par>
                                <p:cTn id="36" presetID="22" presetClass="entr" presetSubtype="8"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20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2000"/>
                                        <p:tgtEl>
                                          <p:spTgt spid="12"/>
                                        </p:tgtEl>
                                      </p:cBhvr>
                                    </p:animEffect>
                                  </p:childTnLst>
                                </p:cTn>
                              </p:par>
                            </p:childTnLst>
                          </p:cTn>
                        </p:par>
                        <p:par>
                          <p:cTn id="44" fill="hold">
                            <p:stCondLst>
                              <p:cond delay="2000"/>
                            </p:stCondLst>
                            <p:childTnLst>
                              <p:par>
                                <p:cTn id="45" presetID="22" presetClass="entr" presetSubtype="8"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20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down)">
                                      <p:cBhvr>
                                        <p:cTn id="52" dur="2000"/>
                                        <p:tgtEl>
                                          <p:spTgt spid="19"/>
                                        </p:tgtEl>
                                      </p:cBhvr>
                                    </p:animEffect>
                                  </p:childTnLst>
                                </p:cTn>
                              </p:par>
                            </p:childTnLst>
                          </p:cTn>
                        </p:par>
                        <p:par>
                          <p:cTn id="53" fill="hold">
                            <p:stCondLst>
                              <p:cond delay="2000"/>
                            </p:stCondLst>
                            <p:childTnLst>
                              <p:par>
                                <p:cTn id="54" presetID="22" presetClass="entr" presetSubtype="8" fill="hold" grpId="0"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left)">
                                      <p:cBhvr>
                                        <p:cTn id="56" dur="20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left)">
                                      <p:cBhvr>
                                        <p:cTn id="61" dur="2000"/>
                                        <p:tgtEl>
                                          <p:spTgt spid="22"/>
                                        </p:tgtEl>
                                      </p:cBhvr>
                                    </p:animEffect>
                                  </p:childTnLst>
                                </p:cTn>
                              </p:par>
                            </p:childTnLst>
                          </p:cTn>
                        </p:par>
                        <p:par>
                          <p:cTn id="62" fill="hold">
                            <p:stCondLst>
                              <p:cond delay="2000"/>
                            </p:stCondLst>
                            <p:childTnLst>
                              <p:par>
                                <p:cTn id="63" presetID="22" presetClass="entr" presetSubtype="8" fill="hold" grpId="0" nodeType="after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wipe(left)">
                                      <p:cBhvr>
                                        <p:cTn id="65" dur="2000"/>
                                        <p:tgtEl>
                                          <p:spTgt spid="2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32">
                                            <p:bg/>
                                          </p:spTgt>
                                        </p:tgtEl>
                                        <p:attrNameLst>
                                          <p:attrName>style.visibility</p:attrName>
                                        </p:attrNameLst>
                                      </p:cBhvr>
                                      <p:to>
                                        <p:strVal val="visible"/>
                                      </p:to>
                                    </p:set>
                                    <p:animEffect transition="in" filter="wipe(left)">
                                      <p:cBhvr>
                                        <p:cTn id="70" dur="2000"/>
                                        <p:tgtEl>
                                          <p:spTgt spid="32">
                                            <p:bg/>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32">
                                            <p:txEl>
                                              <p:pRg st="0" end="0"/>
                                            </p:txEl>
                                          </p:spTgt>
                                        </p:tgtEl>
                                        <p:attrNameLst>
                                          <p:attrName>style.visibility</p:attrName>
                                        </p:attrNameLst>
                                      </p:cBhvr>
                                      <p:to>
                                        <p:strVal val="visible"/>
                                      </p:to>
                                    </p:set>
                                    <p:animEffect transition="in" filter="wipe(left)">
                                      <p:cBhvr>
                                        <p:cTn id="75" dur="2000"/>
                                        <p:tgtEl>
                                          <p:spTgt spid="32">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32">
                                            <p:txEl>
                                              <p:pRg st="1" end="1"/>
                                            </p:txEl>
                                          </p:spTgt>
                                        </p:tgtEl>
                                        <p:attrNameLst>
                                          <p:attrName>style.visibility</p:attrName>
                                        </p:attrNameLst>
                                      </p:cBhvr>
                                      <p:to>
                                        <p:strVal val="visible"/>
                                      </p:to>
                                    </p:set>
                                    <p:animEffect transition="in" filter="wipe(left)">
                                      <p:cBhvr>
                                        <p:cTn id="80" dur="2000"/>
                                        <p:tgtEl>
                                          <p:spTgt spid="32">
                                            <p:txEl>
                                              <p:pRg st="1" end="1"/>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2">
                                            <p:txEl>
                                              <p:pRg st="2" end="2"/>
                                            </p:txEl>
                                          </p:spTgt>
                                        </p:tgtEl>
                                        <p:attrNameLst>
                                          <p:attrName>style.visibility</p:attrName>
                                        </p:attrNameLst>
                                      </p:cBhvr>
                                      <p:to>
                                        <p:strVal val="visible"/>
                                      </p:to>
                                    </p:set>
                                    <p:animEffect transition="in" filter="wipe(left)">
                                      <p:cBhvr>
                                        <p:cTn id="85" dur="20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7" grpId="0" animBg="1"/>
      <p:bldP spid="18" grpId="0" animBg="1"/>
      <p:bldP spid="24" grpId="0" animBg="1"/>
      <p:bldP spid="32" grpId="0" uiExpand="1" build="p" animBg="1"/>
      <p:bldP spid="20"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587514"/>
            <a:ext cx="7772400" cy="707886"/>
          </a:xfrm>
          <a:prstGeom prst="rect">
            <a:avLst/>
          </a:prstGeom>
          <a:solidFill>
            <a:srgbClr val="FFCCFF"/>
          </a:solidFill>
          <a:ln w="19050">
            <a:solidFill>
              <a:schemeClr val="tx1"/>
            </a:solidFill>
          </a:ln>
        </p:spPr>
        <p:txBody>
          <a:bodyPr wrap="square" rtlCol="0">
            <a:spAutoFit/>
          </a:bodyPr>
          <a:lstStyle/>
          <a:p>
            <a:pPr algn="ctr"/>
            <a:r>
              <a:rPr lang="bn-IN" sz="4000" dirty="0" smtClean="0">
                <a:latin typeface="NikoshBAN" pitchFamily="2" charset="0"/>
                <a:cs typeface="NikoshBAN" pitchFamily="2" charset="0"/>
              </a:rPr>
              <a:t>মূল্যায়ন</a:t>
            </a:r>
            <a:endParaRPr lang="en-US" sz="4000" dirty="0">
              <a:latin typeface="NikoshBAN" pitchFamily="2" charset="0"/>
              <a:cs typeface="NikoshBAN" pitchFamily="2"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9048" t="9047" r="9682" b="9842"/>
          <a:stretch/>
        </p:blipFill>
        <p:spPr>
          <a:xfrm>
            <a:off x="594794" y="1531144"/>
            <a:ext cx="3748606" cy="3741284"/>
          </a:xfrm>
          <a:prstGeom prst="rect">
            <a:avLst/>
          </a:prstGeom>
          <a:effectLst/>
        </p:spPr>
      </p:pic>
      <p:sp>
        <p:nvSpPr>
          <p:cNvPr id="5" name="TextBox 4"/>
          <p:cNvSpPr txBox="1"/>
          <p:nvPr/>
        </p:nvSpPr>
        <p:spPr>
          <a:xfrm>
            <a:off x="1015760" y="3074550"/>
            <a:ext cx="2941831" cy="584775"/>
          </a:xfrm>
          <a:prstGeom prst="rect">
            <a:avLst/>
          </a:prstGeom>
          <a:noFill/>
        </p:spPr>
        <p:txBody>
          <a:bodyPr wrap="none" rtlCol="0">
            <a:spAutoFit/>
          </a:bodyPr>
          <a:lstStyle/>
          <a:p>
            <a:r>
              <a:rPr lang="bn-IN" sz="3200" dirty="0" smtClean="0">
                <a:latin typeface="NikoshBAN" pitchFamily="2" charset="0"/>
                <a:cs typeface="NikoshBAN" pitchFamily="2" charset="0"/>
              </a:rPr>
              <a:t>পরিধি = </a:t>
            </a:r>
            <a:r>
              <a:rPr lang="en-US" sz="3200" dirty="0" smtClean="0">
                <a:latin typeface="Times New Roman" pitchFamily="18" charset="0"/>
                <a:cs typeface="Times New Roman" pitchFamily="18" charset="0"/>
              </a:rPr>
              <a:t>154 </a:t>
            </a:r>
            <a:r>
              <a:rPr lang="bn-IN" sz="3200" dirty="0" smtClean="0">
                <a:latin typeface="NikoshBAN" pitchFamily="2" charset="0"/>
                <a:cs typeface="NikoshBAN" pitchFamily="2" charset="0"/>
              </a:rPr>
              <a:t>মি.মি.</a:t>
            </a:r>
            <a:endParaRPr lang="en-US" sz="3200" dirty="0">
              <a:latin typeface="NikoshBAN" pitchFamily="2" charset="0"/>
              <a:cs typeface="NikoshBAN" pitchFamily="2" charset="0"/>
            </a:endParaRPr>
          </a:p>
        </p:txBody>
      </p:sp>
      <p:sp>
        <p:nvSpPr>
          <p:cNvPr id="6" name="TextBox 5"/>
          <p:cNvSpPr txBox="1"/>
          <p:nvPr/>
        </p:nvSpPr>
        <p:spPr>
          <a:xfrm>
            <a:off x="5105397" y="1837961"/>
            <a:ext cx="3352804" cy="584775"/>
          </a:xfrm>
          <a:prstGeom prst="rect">
            <a:avLst/>
          </a:prstGeom>
          <a:solidFill>
            <a:srgbClr val="CCFFCC"/>
          </a:solidFill>
          <a:ln w="19050">
            <a:solidFill>
              <a:schemeClr val="tx1"/>
            </a:solidFill>
          </a:ln>
        </p:spPr>
        <p:txBody>
          <a:bodyPr wrap="square" rtlCol="0">
            <a:spAutoFit/>
          </a:bodyPr>
          <a:lstStyle/>
          <a:p>
            <a:pPr algn="ctr"/>
            <a:r>
              <a:rPr lang="bn-IN" sz="3200" dirty="0" smtClean="0">
                <a:latin typeface="NikoshBAN" pitchFamily="2" charset="0"/>
                <a:cs typeface="NikoshBAN" pitchFamily="2" charset="0"/>
              </a:rPr>
              <a:t>ব্যাসার্ধ কত?</a:t>
            </a:r>
            <a:endParaRPr lang="en-US" sz="3200" dirty="0">
              <a:latin typeface="NikoshBAN" pitchFamily="2" charset="0"/>
              <a:cs typeface="NikoshBAN" pitchFamily="2" charset="0"/>
            </a:endParaRPr>
          </a:p>
        </p:txBody>
      </p:sp>
      <p:sp>
        <p:nvSpPr>
          <p:cNvPr id="7" name="TextBox 6"/>
          <p:cNvSpPr txBox="1"/>
          <p:nvPr/>
        </p:nvSpPr>
        <p:spPr>
          <a:xfrm>
            <a:off x="5127173" y="3109398"/>
            <a:ext cx="3352800" cy="584775"/>
          </a:xfrm>
          <a:prstGeom prst="rect">
            <a:avLst/>
          </a:prstGeom>
          <a:solidFill>
            <a:srgbClr val="CCFFCC"/>
          </a:solidFill>
          <a:ln w="19050">
            <a:solidFill>
              <a:schemeClr val="tx1"/>
            </a:solidFill>
          </a:ln>
        </p:spPr>
        <p:txBody>
          <a:bodyPr wrap="square" rtlCol="0">
            <a:spAutoFit/>
          </a:bodyPr>
          <a:lstStyle/>
          <a:p>
            <a:pPr algn="ctr"/>
            <a:r>
              <a:rPr lang="bn-IN" sz="3200" dirty="0" smtClean="0">
                <a:latin typeface="NikoshBAN" pitchFamily="2" charset="0"/>
                <a:cs typeface="NikoshBAN" pitchFamily="2" charset="0"/>
              </a:rPr>
              <a:t>ব্যাস কত?</a:t>
            </a:r>
            <a:endParaRPr lang="en-US" sz="3200" dirty="0">
              <a:latin typeface="NikoshBAN" pitchFamily="2" charset="0"/>
              <a:cs typeface="NikoshBAN" pitchFamily="2" charset="0"/>
            </a:endParaRPr>
          </a:p>
        </p:txBody>
      </p:sp>
      <p:sp>
        <p:nvSpPr>
          <p:cNvPr id="8" name="TextBox 7"/>
          <p:cNvSpPr txBox="1"/>
          <p:nvPr/>
        </p:nvSpPr>
        <p:spPr>
          <a:xfrm>
            <a:off x="5105400" y="4374679"/>
            <a:ext cx="3352802" cy="584775"/>
          </a:xfrm>
          <a:prstGeom prst="rect">
            <a:avLst/>
          </a:prstGeom>
          <a:solidFill>
            <a:srgbClr val="CCFFCC"/>
          </a:solidFill>
          <a:ln w="19050">
            <a:solidFill>
              <a:schemeClr val="tx1"/>
            </a:solidFill>
          </a:ln>
        </p:spPr>
        <p:txBody>
          <a:bodyPr wrap="square" rtlCol="0">
            <a:spAutoFit/>
          </a:bodyPr>
          <a:lstStyle/>
          <a:p>
            <a:pPr algn="ctr"/>
            <a:r>
              <a:rPr lang="bn-IN" sz="3200" dirty="0" smtClean="0">
                <a:latin typeface="NikoshBAN" pitchFamily="2" charset="0"/>
                <a:cs typeface="NikoshBAN" pitchFamily="2" charset="0"/>
              </a:rPr>
              <a:t>ক্ষেত্রফল কত?</a:t>
            </a:r>
            <a:endParaRPr lang="en-US" sz="3200" dirty="0">
              <a:latin typeface="NikoshBAN" pitchFamily="2" charset="0"/>
              <a:cs typeface="NikoshBAN" pitchFamily="2" charset="0"/>
            </a:endParaRPr>
          </a:p>
        </p:txBody>
      </p:sp>
      <p:cxnSp>
        <p:nvCxnSpPr>
          <p:cNvPr id="12" name="Straight Arrow Connector 11"/>
          <p:cNvCxnSpPr>
            <a:endCxn id="7" idx="1"/>
          </p:cNvCxnSpPr>
          <p:nvPr/>
        </p:nvCxnSpPr>
        <p:spPr>
          <a:xfrm flipV="1">
            <a:off x="4191000" y="3401786"/>
            <a:ext cx="936173" cy="1"/>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105400" y="3733800"/>
            <a:ext cx="3352798" cy="584775"/>
          </a:xfrm>
          <a:prstGeom prst="rect">
            <a:avLst/>
          </a:prstGeom>
          <a:solidFill>
            <a:schemeClr val="accent1">
              <a:lumMod val="20000"/>
              <a:lumOff val="80000"/>
            </a:schemeClr>
          </a:solidFill>
          <a:ln w="19050">
            <a:solidFill>
              <a:schemeClr val="tx1"/>
            </a:solidFill>
          </a:ln>
        </p:spPr>
        <p:txBody>
          <a:bodyPr wrap="square" rtlCol="0">
            <a:spAutoFit/>
          </a:bodyPr>
          <a:lstStyle/>
          <a:p>
            <a:pPr algn="ctr"/>
            <a:r>
              <a:rPr lang="en-US" sz="3200" dirty="0" smtClean="0">
                <a:latin typeface="Times New Roman" pitchFamily="18" charset="0"/>
                <a:cs typeface="Times New Roman" pitchFamily="18" charset="0"/>
              </a:rPr>
              <a:t>49</a:t>
            </a:r>
            <a:r>
              <a:rPr lang="en-US" sz="3200" dirty="0" smtClean="0">
                <a:latin typeface="NikoshBAN" pitchFamily="2" charset="0"/>
                <a:cs typeface="NikoshBAN" pitchFamily="2" charset="0"/>
              </a:rPr>
              <a:t> </a:t>
            </a:r>
            <a:r>
              <a:rPr lang="bn-IN" sz="3200" dirty="0" smtClean="0">
                <a:latin typeface="NikoshBAN" pitchFamily="2" charset="0"/>
                <a:cs typeface="NikoshBAN" pitchFamily="2" charset="0"/>
              </a:rPr>
              <a:t>মি.মি.</a:t>
            </a:r>
            <a:endParaRPr lang="en-US" sz="3200" dirty="0">
              <a:latin typeface="NikoshBAN" pitchFamily="2" charset="0"/>
              <a:cs typeface="NikoshBAN" pitchFamily="2" charset="0"/>
            </a:endParaRPr>
          </a:p>
        </p:txBody>
      </p:sp>
      <p:cxnSp>
        <p:nvCxnSpPr>
          <p:cNvPr id="16" name="Straight Arrow Connector 15"/>
          <p:cNvCxnSpPr>
            <a:endCxn id="6" idx="1"/>
          </p:cNvCxnSpPr>
          <p:nvPr/>
        </p:nvCxnSpPr>
        <p:spPr>
          <a:xfrm flipV="1">
            <a:off x="4191000" y="2130349"/>
            <a:ext cx="914397" cy="127143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endCxn id="8" idx="1"/>
          </p:cNvCxnSpPr>
          <p:nvPr/>
        </p:nvCxnSpPr>
        <p:spPr>
          <a:xfrm>
            <a:off x="4191000" y="3401787"/>
            <a:ext cx="914400" cy="126528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105398" y="2463225"/>
            <a:ext cx="3352802" cy="584775"/>
          </a:xfrm>
          <a:prstGeom prst="rect">
            <a:avLst/>
          </a:prstGeom>
          <a:solidFill>
            <a:schemeClr val="accent1">
              <a:lumMod val="20000"/>
              <a:lumOff val="80000"/>
            </a:schemeClr>
          </a:solidFill>
          <a:ln w="19050">
            <a:solidFill>
              <a:schemeClr val="tx1"/>
            </a:solidFill>
          </a:ln>
        </p:spPr>
        <p:txBody>
          <a:bodyPr wrap="square" rtlCol="0">
            <a:spAutoFit/>
          </a:bodyPr>
          <a:lstStyle/>
          <a:p>
            <a:pPr algn="ctr"/>
            <a:r>
              <a:rPr lang="en-US" sz="3200" dirty="0" smtClean="0">
                <a:latin typeface="Times New Roman" pitchFamily="18" charset="0"/>
                <a:cs typeface="Times New Roman" pitchFamily="18" charset="0"/>
              </a:rPr>
              <a:t>24.5</a:t>
            </a:r>
            <a:r>
              <a:rPr lang="bn-IN" sz="3200" dirty="0" smtClean="0">
                <a:latin typeface="NikoshBAN" pitchFamily="2" charset="0"/>
                <a:cs typeface="NikoshBAN" pitchFamily="2" charset="0"/>
              </a:rPr>
              <a:t> মি.মি.</a:t>
            </a:r>
            <a:endParaRPr lang="en-US" sz="3200" dirty="0">
              <a:latin typeface="NikoshBAN" pitchFamily="2" charset="0"/>
              <a:cs typeface="NikoshBAN" pitchFamily="2" charset="0"/>
            </a:endParaRPr>
          </a:p>
        </p:txBody>
      </p:sp>
      <p:sp>
        <p:nvSpPr>
          <p:cNvPr id="31" name="TextBox 30"/>
          <p:cNvSpPr txBox="1"/>
          <p:nvPr/>
        </p:nvSpPr>
        <p:spPr>
          <a:xfrm>
            <a:off x="5105400" y="4977825"/>
            <a:ext cx="3352801" cy="584775"/>
          </a:xfrm>
          <a:prstGeom prst="rect">
            <a:avLst/>
          </a:prstGeom>
          <a:solidFill>
            <a:schemeClr val="accent1">
              <a:lumMod val="20000"/>
              <a:lumOff val="80000"/>
            </a:schemeClr>
          </a:solidFill>
          <a:ln w="19050">
            <a:solidFill>
              <a:schemeClr val="tx1"/>
            </a:solidFill>
          </a:ln>
        </p:spPr>
        <p:txBody>
          <a:bodyPr wrap="square" rtlCol="0">
            <a:spAutoFit/>
          </a:bodyPr>
          <a:lstStyle/>
          <a:p>
            <a:pPr algn="ctr"/>
            <a:r>
              <a:rPr lang="en-US" sz="3200" dirty="0" smtClean="0">
                <a:latin typeface="Times New Roman" pitchFamily="18" charset="0"/>
                <a:cs typeface="Times New Roman" pitchFamily="18" charset="0"/>
              </a:rPr>
              <a:t>1885.7454</a:t>
            </a:r>
            <a:r>
              <a:rPr lang="en-US" sz="3200" dirty="0" smtClean="0">
                <a:latin typeface="NikoshBAN" pitchFamily="2" charset="0"/>
                <a:cs typeface="NikoshBAN" pitchFamily="2" charset="0"/>
              </a:rPr>
              <a:t> </a:t>
            </a:r>
            <a:r>
              <a:rPr lang="bn-IN" sz="3200" dirty="0" smtClean="0">
                <a:latin typeface="NikoshBAN" pitchFamily="2" charset="0"/>
                <a:cs typeface="NikoshBAN" pitchFamily="2" charset="0"/>
              </a:rPr>
              <a:t>বর্গ সে.মি.</a:t>
            </a:r>
            <a:endParaRPr lang="en-US" sz="3200" dirty="0">
              <a:latin typeface="NikoshBAN" pitchFamily="2" charset="0"/>
              <a:cs typeface="NikoshBAN" pitchFamily="2" charset="0"/>
            </a:endParaRPr>
          </a:p>
        </p:txBody>
      </p:sp>
      <p:sp>
        <p:nvSpPr>
          <p:cNvPr id="46" name="TextBox 45"/>
          <p:cNvSpPr txBox="1"/>
          <p:nvPr/>
        </p:nvSpPr>
        <p:spPr>
          <a:xfrm>
            <a:off x="5105396" y="5650845"/>
            <a:ext cx="3352802" cy="584775"/>
          </a:xfrm>
          <a:prstGeom prst="rect">
            <a:avLst/>
          </a:prstGeom>
          <a:solidFill>
            <a:srgbClr val="CCFFCC"/>
          </a:solidFill>
          <a:ln w="19050">
            <a:solidFill>
              <a:schemeClr val="tx1"/>
            </a:solidFill>
          </a:ln>
        </p:spPr>
        <p:txBody>
          <a:bodyPr wrap="square" rtlCol="0">
            <a:spAutoFit/>
          </a:bodyPr>
          <a:lstStyle/>
          <a:p>
            <a:pPr algn="ctr"/>
            <a:r>
              <a:rPr lang="en-US" sz="3200" dirty="0" smtClean="0">
                <a:latin typeface="NikoshBAN" pitchFamily="2" charset="0"/>
                <a:cs typeface="NikoshBAN" pitchFamily="2" charset="0"/>
                <a:sym typeface="Symbol"/>
              </a:rPr>
              <a:t></a:t>
            </a:r>
            <a:r>
              <a:rPr lang="bn-IN" sz="3200" dirty="0" smtClean="0">
                <a:latin typeface="NikoshBAN" pitchFamily="2" charset="0"/>
                <a:cs typeface="NikoshBAN" pitchFamily="2" charset="0"/>
              </a:rPr>
              <a:t>ব্যাসার্ধের বর্গ</a:t>
            </a:r>
            <a:endParaRPr lang="en-US" sz="3200" dirty="0">
              <a:latin typeface="NikoshBAN" pitchFamily="2" charset="0"/>
              <a:cs typeface="NikoshBAN" pitchFamily="2" charset="0"/>
            </a:endParaRPr>
          </a:p>
        </p:txBody>
      </p:sp>
      <p:sp>
        <p:nvSpPr>
          <p:cNvPr id="47" name="TextBox 46"/>
          <p:cNvSpPr txBox="1"/>
          <p:nvPr/>
        </p:nvSpPr>
        <p:spPr>
          <a:xfrm>
            <a:off x="685800" y="5650845"/>
            <a:ext cx="4397825" cy="584775"/>
          </a:xfrm>
          <a:prstGeom prst="rect">
            <a:avLst/>
          </a:prstGeom>
          <a:solidFill>
            <a:srgbClr val="FFCCFF"/>
          </a:solidFill>
          <a:ln w="19050">
            <a:solidFill>
              <a:schemeClr val="tx1"/>
            </a:solidFill>
          </a:ln>
        </p:spPr>
        <p:txBody>
          <a:bodyPr wrap="square" rtlCol="0">
            <a:spAutoFit/>
          </a:bodyPr>
          <a:lstStyle/>
          <a:p>
            <a:pPr algn="ctr"/>
            <a:r>
              <a:rPr lang="bn-IN" sz="3200" dirty="0" smtClean="0">
                <a:latin typeface="NikoshBAN" pitchFamily="2" charset="0"/>
                <a:cs typeface="NikoshBAN" pitchFamily="2" charset="0"/>
              </a:rPr>
              <a:t>বৃত্তক্ষেত্রের ক্ষেত্রফলের সূত্র কী? </a:t>
            </a:r>
            <a:endParaRPr lang="en-US" sz="3200" dirty="0">
              <a:latin typeface="NikoshBAN" pitchFamily="2" charset="0"/>
              <a:cs typeface="NikoshBAN" pitchFamily="2" charset="0"/>
            </a:endParaRPr>
          </a:p>
        </p:txBody>
      </p:sp>
    </p:spTree>
    <p:extLst>
      <p:ext uri="{BB962C8B-B14F-4D97-AF65-F5344CB8AC3E}">
        <p14:creationId xmlns:p14="http://schemas.microsoft.com/office/powerpoint/2010/main" val="3147281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20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2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left)">
                                      <p:cBhvr>
                                        <p:cTn id="34" dur="20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left)">
                                      <p:cBhvr>
                                        <p:cTn id="39" dur="20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left)">
                                      <p:cBhvr>
                                        <p:cTn id="44" dur="20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left)">
                                      <p:cBhvr>
                                        <p:cTn id="49" dur="20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up)">
                                      <p:cBhvr>
                                        <p:cTn id="54" dur="20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wipe(left)">
                                      <p:cBhvr>
                                        <p:cTn id="59" dur="2000"/>
                                        <p:tgtEl>
                                          <p:spTgt spid="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wipe(left)">
                                      <p:cBhvr>
                                        <p:cTn id="64" dur="2000"/>
                                        <p:tgtEl>
                                          <p:spTgt spid="31"/>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wipe(left)">
                                      <p:cBhvr>
                                        <p:cTn id="69" dur="2000"/>
                                        <p:tgtEl>
                                          <p:spTgt spid="47"/>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46"/>
                                        </p:tgtEl>
                                        <p:attrNameLst>
                                          <p:attrName>style.visibility</p:attrName>
                                        </p:attrNameLst>
                                      </p:cBhvr>
                                      <p:to>
                                        <p:strVal val="visible"/>
                                      </p:to>
                                    </p:set>
                                    <p:animEffect transition="in" filter="wipe(left)">
                                      <p:cBhvr>
                                        <p:cTn id="74"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animBg="1"/>
      <p:bldP spid="7" grpId="0" animBg="1"/>
      <p:bldP spid="8" grpId="0" animBg="1"/>
      <p:bldP spid="15" grpId="0" animBg="1"/>
      <p:bldP spid="30" grpId="0" animBg="1"/>
      <p:bldP spid="31" grpId="0" animBg="1"/>
      <p:bldP spid="46" grpId="0" animBg="1"/>
      <p:bldP spid="4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663714"/>
            <a:ext cx="7924800" cy="707886"/>
          </a:xfrm>
          <a:prstGeom prst="rect">
            <a:avLst/>
          </a:prstGeom>
          <a:solidFill>
            <a:srgbClr val="F0ECF4"/>
          </a:solidFill>
          <a:ln w="19050">
            <a:solidFill>
              <a:schemeClr val="tx1"/>
            </a:solidFill>
          </a:ln>
        </p:spPr>
        <p:txBody>
          <a:bodyPr wrap="square" rtlCol="0">
            <a:spAutoFit/>
          </a:bodyPr>
          <a:lstStyle/>
          <a:p>
            <a:pPr algn="ctr"/>
            <a:r>
              <a:rPr lang="bn-IN" sz="4000" dirty="0" smtClean="0">
                <a:latin typeface="NikoshBAN" pitchFamily="2" charset="0"/>
                <a:cs typeface="NikoshBAN" pitchFamily="2" charset="0"/>
              </a:rPr>
              <a:t>বাড়ির কাজ</a:t>
            </a:r>
            <a:endParaRPr lang="en-US" sz="4000" dirty="0">
              <a:latin typeface="NikoshBAN" pitchFamily="2" charset="0"/>
              <a:cs typeface="NikoshBAN" pitchFamily="2" charset="0"/>
            </a:endParaRPr>
          </a:p>
        </p:txBody>
      </p:sp>
      <p:sp>
        <p:nvSpPr>
          <p:cNvPr id="3" name="TextBox 2"/>
          <p:cNvSpPr txBox="1"/>
          <p:nvPr/>
        </p:nvSpPr>
        <p:spPr>
          <a:xfrm>
            <a:off x="609600" y="2439412"/>
            <a:ext cx="7924800" cy="3046988"/>
          </a:xfrm>
          <a:prstGeom prst="rect">
            <a:avLst/>
          </a:prstGeom>
          <a:solidFill>
            <a:srgbClr val="E7FFFF"/>
          </a:solidFill>
          <a:ln w="19050">
            <a:solidFill>
              <a:schemeClr val="tx1"/>
            </a:solidFill>
          </a:ln>
        </p:spPr>
        <p:txBody>
          <a:bodyPr wrap="square" rtlCol="0">
            <a:spAutoFit/>
          </a:bodyPr>
          <a:lstStyle/>
          <a:p>
            <a:r>
              <a:rPr lang="en-US" sz="3200" dirty="0" smtClean="0">
                <a:latin typeface="NikoshBAN" pitchFamily="2" charset="0"/>
                <a:cs typeface="NikoshBAN" pitchFamily="2" charset="0"/>
              </a:rPr>
              <a:t>* </a:t>
            </a:r>
            <a:r>
              <a:rPr lang="bn-IN" sz="3200" dirty="0" smtClean="0">
                <a:latin typeface="NikoshBAN" pitchFamily="2" charset="0"/>
                <a:cs typeface="NikoshBAN" pitchFamily="2" charset="0"/>
              </a:rPr>
              <a:t>একজন মালী </a:t>
            </a:r>
            <a:r>
              <a:rPr lang="en-US" sz="3200" dirty="0" smtClean="0">
                <a:latin typeface="Times New Roman" pitchFamily="18" charset="0"/>
                <a:cs typeface="Times New Roman" pitchFamily="18" charset="0"/>
              </a:rPr>
              <a:t>21</a:t>
            </a:r>
            <a:r>
              <a:rPr lang="bn-IN" sz="3200" dirty="0" smtClean="0">
                <a:latin typeface="NikoshBAN" pitchFamily="2" charset="0"/>
                <a:cs typeface="NikoshBAN" pitchFamily="2" charset="0"/>
              </a:rPr>
              <a:t> মি.</a:t>
            </a:r>
            <a:r>
              <a:rPr lang="en-US" sz="3200" dirty="0" smtClean="0">
                <a:latin typeface="NikoshBAN" pitchFamily="2" charset="0"/>
                <a:cs typeface="NikoshBAN" pitchFamily="2" charset="0"/>
              </a:rPr>
              <a:t> </a:t>
            </a:r>
            <a:r>
              <a:rPr lang="bn-IN" sz="3200" dirty="0" smtClean="0">
                <a:latin typeface="NikoshBAN" pitchFamily="2" charset="0"/>
                <a:cs typeface="NikoshBAN" pitchFamily="2" charset="0"/>
              </a:rPr>
              <a:t>ব্যাসার্ধের বৃত্তাকার বাগানের চারদিকে</a:t>
            </a:r>
            <a:endParaRPr lang="en-US" sz="3200" dirty="0" smtClean="0">
              <a:latin typeface="NikoshBAN" pitchFamily="2" charset="0"/>
              <a:cs typeface="NikoshBAN" pitchFamily="2" charset="0"/>
            </a:endParaRPr>
          </a:p>
          <a:p>
            <a:r>
              <a:rPr lang="en-US" sz="3200" dirty="0" smtClean="0">
                <a:latin typeface="NikoshBAN" pitchFamily="2" charset="0"/>
                <a:cs typeface="NikoshBAN" pitchFamily="2" charset="0"/>
              </a:rPr>
              <a:t>   </a:t>
            </a:r>
            <a:r>
              <a:rPr lang="bn-IN" sz="3200" dirty="0" smtClean="0">
                <a:latin typeface="NikoshBAN" pitchFamily="2" charset="0"/>
                <a:cs typeface="NikoshBAN" pitchFamily="2" charset="0"/>
              </a:rPr>
              <a:t>দুইবার ঘুরিয়ে দড়ির বেড়া দিল। প্রতি মিটার দড়ির মূল্য</a:t>
            </a:r>
            <a:r>
              <a:rPr lang="en-US" sz="3200" dirty="0" smtClean="0">
                <a:latin typeface="Times New Roman" pitchFamily="18" charset="0"/>
                <a:cs typeface="Times New Roman" pitchFamily="18" charset="0"/>
              </a:rPr>
              <a:t>18</a:t>
            </a:r>
          </a:p>
          <a:p>
            <a:r>
              <a:rPr lang="en-US" sz="3200" dirty="0" smtClean="0">
                <a:latin typeface="NikoshBAN" pitchFamily="2" charset="0"/>
                <a:cs typeface="NikoshBAN" pitchFamily="2" charset="0"/>
              </a:rPr>
              <a:t>   </a:t>
            </a:r>
            <a:r>
              <a:rPr lang="bn-IN" sz="3200" dirty="0" smtClean="0">
                <a:latin typeface="NikoshBAN" pitchFamily="2" charset="0"/>
                <a:cs typeface="NikoshBAN" pitchFamily="2" charset="0"/>
              </a:rPr>
              <a:t>টাকা।</a:t>
            </a:r>
          </a:p>
          <a:p>
            <a:r>
              <a:rPr lang="bn-IN" sz="3200" dirty="0" smtClean="0">
                <a:latin typeface="NikoshBAN" pitchFamily="2" charset="0"/>
                <a:cs typeface="NikoshBAN" pitchFamily="2" charset="0"/>
              </a:rPr>
              <a:t>ক. বৃত্তাকার বাগানের ব্যাস কত?</a:t>
            </a:r>
          </a:p>
          <a:p>
            <a:r>
              <a:rPr lang="bn-IN" sz="3200" dirty="0" smtClean="0">
                <a:latin typeface="NikoshBAN" pitchFamily="2" charset="0"/>
                <a:cs typeface="NikoshBAN" pitchFamily="2" charset="0"/>
              </a:rPr>
              <a:t>খ. বৃত্তাকার বাগানের ক্ষেত্রফল কত?</a:t>
            </a:r>
          </a:p>
          <a:p>
            <a:r>
              <a:rPr lang="bn-IN" sz="3200" dirty="0" smtClean="0">
                <a:latin typeface="NikoshBAN" pitchFamily="2" charset="0"/>
                <a:cs typeface="NikoshBAN" pitchFamily="2" charset="0"/>
              </a:rPr>
              <a:t>গ. মালীকে কত টাকার দড়ি কিনতে হল?</a:t>
            </a:r>
            <a:endParaRPr lang="en-US" sz="3200" dirty="0">
              <a:latin typeface="NikoshBAN" pitchFamily="2" charset="0"/>
              <a:cs typeface="NikoshBAN" pitchFamily="2" charset="0"/>
            </a:endParaRPr>
          </a:p>
        </p:txBody>
      </p:sp>
    </p:spTree>
    <p:extLst>
      <p:ext uri="{BB962C8B-B14F-4D97-AF65-F5344CB8AC3E}">
        <p14:creationId xmlns:p14="http://schemas.microsoft.com/office/powerpoint/2010/main" val="135753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wipe(left)">
                                      <p:cBhvr>
                                        <p:cTn id="12" dur="2000"/>
                                        <p:tgtEl>
                                          <p:spTgt spid="3">
                                            <p:bg/>
                                          </p:spTgt>
                                        </p:tgtEl>
                                      </p:cBhvr>
                                    </p:animEffect>
                                  </p:childTnLst>
                                </p:cTn>
                              </p:par>
                            </p:childTnLst>
                          </p:cTn>
                        </p:par>
                        <p:par>
                          <p:cTn id="13" fill="hold">
                            <p:stCondLst>
                              <p:cond delay="2000"/>
                            </p:stCondLst>
                            <p:childTnLst>
                              <p:par>
                                <p:cTn id="14" presetID="22" presetClass="entr" presetSubtype="8" fill="hold" grpId="0"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left)">
                                      <p:cBhvr>
                                        <p:cTn id="16" dur="2000"/>
                                        <p:tgtEl>
                                          <p:spTgt spid="3">
                                            <p:txEl>
                                              <p:pRg st="0" end="0"/>
                                            </p:txEl>
                                          </p:spTgt>
                                        </p:tgtEl>
                                      </p:cBhvr>
                                    </p:animEffect>
                                  </p:childTnLst>
                                </p:cTn>
                              </p:par>
                            </p:childTnLst>
                          </p:cTn>
                        </p:par>
                        <p:par>
                          <p:cTn id="17" fill="hold">
                            <p:stCondLst>
                              <p:cond delay="4000"/>
                            </p:stCondLst>
                            <p:childTnLst>
                              <p:par>
                                <p:cTn id="18" presetID="22" presetClass="entr" presetSubtype="8"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2000"/>
                                        <p:tgtEl>
                                          <p:spTgt spid="3">
                                            <p:txEl>
                                              <p:pRg st="1" end="1"/>
                                            </p:txEl>
                                          </p:spTgt>
                                        </p:tgtEl>
                                      </p:cBhvr>
                                    </p:animEffect>
                                  </p:childTnLst>
                                </p:cTn>
                              </p:par>
                            </p:childTnLst>
                          </p:cTn>
                        </p:par>
                        <p:par>
                          <p:cTn id="21" fill="hold">
                            <p:stCondLst>
                              <p:cond delay="6000"/>
                            </p:stCondLst>
                            <p:childTnLst>
                              <p:par>
                                <p:cTn id="22" presetID="22" presetClass="entr" presetSubtype="8"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left)">
                                      <p:cBhvr>
                                        <p:cTn id="24" dur="20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ipe(left)">
                                      <p:cBhvr>
                                        <p:cTn id="29" dur="20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wipe(left)">
                                      <p:cBhvr>
                                        <p:cTn id="34" dur="20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wipe(left)">
                                      <p:cBhvr>
                                        <p:cTn id="39"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clrChange>
              <a:clrFrom>
                <a:srgbClr val="8DD2E1"/>
              </a:clrFrom>
              <a:clrTo>
                <a:srgbClr val="8DD2E1">
                  <a:alpha val="0"/>
                </a:srgbClr>
              </a:clrTo>
            </a:clrChange>
            <a:extLst>
              <a:ext uri="{28A0092B-C50C-407E-A947-70E740481C1C}">
                <a14:useLocalDpi xmlns:a14="http://schemas.microsoft.com/office/drawing/2010/main" val="0"/>
              </a:ext>
            </a:extLst>
          </a:blip>
          <a:srcRect l="4416" t="8649" r="6927" b="35576"/>
          <a:stretch/>
        </p:blipFill>
        <p:spPr>
          <a:xfrm>
            <a:off x="457200" y="685800"/>
            <a:ext cx="8153400" cy="5638799"/>
          </a:xfrm>
          <a:prstGeom prst="rect">
            <a:avLst/>
          </a:prstGeom>
          <a:solidFill>
            <a:srgbClr val="00FFFF"/>
          </a:solidFill>
        </p:spPr>
      </p:pic>
      <p:sp>
        <p:nvSpPr>
          <p:cNvPr id="3" name="TextBox 2"/>
          <p:cNvSpPr txBox="1"/>
          <p:nvPr/>
        </p:nvSpPr>
        <p:spPr>
          <a:xfrm rot="21099429">
            <a:off x="4038600" y="3610456"/>
            <a:ext cx="4114800" cy="1569660"/>
          </a:xfrm>
          <a:prstGeom prst="rect">
            <a:avLst/>
          </a:prstGeom>
          <a:noFill/>
          <a:scene3d>
            <a:camera prst="isometricOffAxis1Right"/>
            <a:lightRig rig="threePt" dir="t"/>
          </a:scene3d>
        </p:spPr>
        <p:txBody>
          <a:bodyPr wrap="none" rtlCol="0">
            <a:prstTxWarp prst="textWave4">
              <a:avLst>
                <a:gd name="adj1" fmla="val 6250"/>
                <a:gd name="adj2" fmla="val 4493"/>
              </a:avLst>
            </a:prstTxWarp>
            <a:spAutoFit/>
          </a:bodyPr>
          <a:lstStyle/>
          <a:p>
            <a:r>
              <a:rPr lang="bn-IN" sz="9600" dirty="0" smtClean="0">
                <a:latin typeface="NikoshBAN" pitchFamily="2" charset="0"/>
                <a:cs typeface="NikoshBAN" pitchFamily="2" charset="0"/>
              </a:rPr>
              <a:t>ধন্যবাদ</a:t>
            </a:r>
            <a:endParaRPr lang="en-US" sz="9600" dirty="0">
              <a:latin typeface="NikoshBAN" pitchFamily="2" charset="0"/>
              <a:cs typeface="NikoshBAN" pitchFamily="2" charset="0"/>
            </a:endParaRPr>
          </a:p>
        </p:txBody>
      </p:sp>
    </p:spTree>
    <p:extLst>
      <p:ext uri="{BB962C8B-B14F-4D97-AF65-F5344CB8AC3E}">
        <p14:creationId xmlns:p14="http://schemas.microsoft.com/office/powerpoint/2010/main" val="2413635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23" presetClass="entr" presetSubtype="16"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2000" fill="hold"/>
                                        <p:tgtEl>
                                          <p:spTgt spid="3"/>
                                        </p:tgtEl>
                                        <p:attrNameLst>
                                          <p:attrName>ppt_w</p:attrName>
                                        </p:attrNameLst>
                                      </p:cBhvr>
                                      <p:tavLst>
                                        <p:tav tm="0">
                                          <p:val>
                                            <p:fltVal val="0"/>
                                          </p:val>
                                        </p:tav>
                                        <p:tav tm="100000">
                                          <p:val>
                                            <p:strVal val="#ppt_w"/>
                                          </p:val>
                                        </p:tav>
                                      </p:tavLst>
                                    </p:anim>
                                    <p:anim calcmode="lin" valueType="num">
                                      <p:cBhvr>
                                        <p:cTn id="13" dur="20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600200" y="685800"/>
            <a:ext cx="5791200" cy="5334000"/>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ikoshBAN" pitchFamily="2" charset="0"/>
              <a:cs typeface="NikoshBAN" pitchFamily="2" charset="0"/>
            </a:endParaRPr>
          </a:p>
        </p:txBody>
      </p:sp>
      <p:sp>
        <p:nvSpPr>
          <p:cNvPr id="5" name="Rectangle 4"/>
          <p:cNvSpPr/>
          <p:nvPr/>
        </p:nvSpPr>
        <p:spPr>
          <a:xfrm>
            <a:off x="2590800" y="2438400"/>
            <a:ext cx="3575018" cy="1862048"/>
          </a:xfrm>
          <a:prstGeom prst="rect">
            <a:avLst/>
          </a:prstGeom>
        </p:spPr>
        <p:txBody>
          <a:bodyPr wrap="none">
            <a:spAutoFit/>
          </a:bodyPr>
          <a:lstStyle/>
          <a:p>
            <a:pPr algn="ctr"/>
            <a:r>
              <a:rPr lang="bn-IN" sz="11500" dirty="0">
                <a:latin typeface="NikoshBAN" pitchFamily="2" charset="0"/>
                <a:cs typeface="NikoshBAN" pitchFamily="2" charset="0"/>
              </a:rPr>
              <a:t>স্বাগতম</a:t>
            </a:r>
            <a:endParaRPr lang="en-US" sz="11500" dirty="0">
              <a:latin typeface="NikoshBAN" pitchFamily="2" charset="0"/>
              <a:cs typeface="NikoshBAN" pitchFamily="2" charset="0"/>
            </a:endParaRPr>
          </a:p>
        </p:txBody>
      </p:sp>
    </p:spTree>
    <p:extLst>
      <p:ext uri="{BB962C8B-B14F-4D97-AF65-F5344CB8AC3E}">
        <p14:creationId xmlns:p14="http://schemas.microsoft.com/office/powerpoint/2010/main" val="1487779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2000"/>
                                        <p:tgtEl>
                                          <p:spTgt spid="9"/>
                                        </p:tgtEl>
                                      </p:cBhvr>
                                    </p:animEffect>
                                  </p:childTnLst>
                                </p:cTn>
                              </p:par>
                            </p:childTnLst>
                          </p:cTn>
                        </p:par>
                        <p:par>
                          <p:cTn id="8" fill="hold">
                            <p:stCondLst>
                              <p:cond delay="2000"/>
                            </p:stCondLst>
                            <p:childTnLst>
                              <p:par>
                                <p:cTn id="9" presetID="2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2000" fill="hold"/>
                                        <p:tgtEl>
                                          <p:spTgt spid="5"/>
                                        </p:tgtEl>
                                        <p:attrNameLst>
                                          <p:attrName>ppt_w</p:attrName>
                                        </p:attrNameLst>
                                      </p:cBhvr>
                                      <p:tavLst>
                                        <p:tav tm="0">
                                          <p:val>
                                            <p:fltVal val="0"/>
                                          </p:val>
                                        </p:tav>
                                        <p:tav tm="100000">
                                          <p:val>
                                            <p:strVal val="#ppt_w"/>
                                          </p:val>
                                        </p:tav>
                                      </p:tavLst>
                                    </p:anim>
                                    <p:anim calcmode="lin" valueType="num">
                                      <p:cBhvr>
                                        <p:cTn id="12" dur="20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6600" y="457200"/>
            <a:ext cx="2362200" cy="1336596"/>
          </a:xfrm>
          <a:prstGeom prst="rect">
            <a:avLst/>
          </a:prstGeom>
          <a:noFill/>
        </p:spPr>
        <p:txBody>
          <a:bodyPr wrap="none" rtlCol="0">
            <a:prstTxWarp prst="textInflateTop">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bn-IN"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NikoshBAN" pitchFamily="2" charset="0"/>
                <a:cs typeface="NikoshBAN" pitchFamily="2" charset="0"/>
              </a:rPr>
              <a:t>কৃতজ্ঞতা স্বীকার </a:t>
            </a:r>
            <a:endPar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NikoshBAN" pitchFamily="2" charset="0"/>
              <a:cs typeface="NikoshBAN" pitchFamily="2" charset="0"/>
            </a:endParaRPr>
          </a:p>
        </p:txBody>
      </p:sp>
      <p:sp>
        <p:nvSpPr>
          <p:cNvPr id="3" name="TextBox 2"/>
          <p:cNvSpPr txBox="1"/>
          <p:nvPr/>
        </p:nvSpPr>
        <p:spPr>
          <a:xfrm>
            <a:off x="381000" y="3276600"/>
            <a:ext cx="8305800" cy="1077218"/>
          </a:xfrm>
          <a:prstGeom prst="rect">
            <a:avLst/>
          </a:prstGeom>
          <a:solidFill>
            <a:srgbClr val="FFFF66"/>
          </a:solidFill>
        </p:spPr>
        <p:txBody>
          <a:bodyPr wrap="square" rtlCol="0">
            <a:spAutoFit/>
          </a:bodyPr>
          <a:lstStyle/>
          <a:p>
            <a:pPr algn="ctr"/>
            <a:r>
              <a:rPr lang="bn-IN" sz="3200" dirty="0" smtClean="0">
                <a:solidFill>
                  <a:srgbClr val="005426"/>
                </a:solidFill>
                <a:latin typeface="NikoshBAN" pitchFamily="2" charset="0"/>
                <a:cs typeface="NikoshBAN" pitchFamily="2" charset="0"/>
              </a:rPr>
              <a:t>এবং কন্টেন্ট সম্পাদক হিসেবে যাঁদের নির্দেশনা, পরামর্শ </a:t>
            </a:r>
            <a:endParaRPr lang="en-US" sz="3200" dirty="0" smtClean="0">
              <a:solidFill>
                <a:srgbClr val="005426"/>
              </a:solidFill>
              <a:latin typeface="NikoshBAN" pitchFamily="2" charset="0"/>
              <a:cs typeface="NikoshBAN" pitchFamily="2" charset="0"/>
            </a:endParaRPr>
          </a:p>
          <a:p>
            <a:pPr algn="ctr"/>
            <a:r>
              <a:rPr lang="bn-IN" sz="3200" dirty="0" smtClean="0">
                <a:solidFill>
                  <a:srgbClr val="005426"/>
                </a:solidFill>
                <a:latin typeface="NikoshBAN" pitchFamily="2" charset="0"/>
                <a:cs typeface="NikoshBAN" pitchFamily="2" charset="0"/>
              </a:rPr>
              <a:t>ও তত্ত্বাবধানে এই মডেল কন্টেন্ট সমৃদ্ধ হয়েছে তারা হলেন-  </a:t>
            </a:r>
            <a:endParaRPr lang="en-US" sz="3200" dirty="0">
              <a:solidFill>
                <a:srgbClr val="005426"/>
              </a:solidFill>
              <a:latin typeface="NikoshBAN" pitchFamily="2" charset="0"/>
              <a:cs typeface="NikoshBAN" pitchFamily="2" charset="0"/>
            </a:endParaRPr>
          </a:p>
        </p:txBody>
      </p:sp>
      <p:sp>
        <p:nvSpPr>
          <p:cNvPr id="4" name="TextBox 3"/>
          <p:cNvSpPr txBox="1"/>
          <p:nvPr/>
        </p:nvSpPr>
        <p:spPr>
          <a:xfrm>
            <a:off x="381000" y="4495800"/>
            <a:ext cx="8305800" cy="1569660"/>
          </a:xfrm>
          <a:prstGeom prst="rect">
            <a:avLst/>
          </a:prstGeom>
          <a:solidFill>
            <a:srgbClr val="66CCFF"/>
          </a:solidFill>
        </p:spPr>
        <p:txBody>
          <a:bodyPr wrap="square" rtlCol="0">
            <a:spAutoFit/>
          </a:bodyPr>
          <a:lstStyle/>
          <a:p>
            <a:pPr algn="ctr"/>
            <a:r>
              <a:rPr lang="bn-IN" sz="3200" dirty="0">
                <a:latin typeface="NikoshBAN" pitchFamily="2" charset="0"/>
                <a:cs typeface="NikoshBAN" pitchFamily="2" charset="0"/>
              </a:rPr>
              <a:t>জনাব </a:t>
            </a:r>
            <a:r>
              <a:rPr lang="bn-IN" sz="3200" dirty="0" smtClean="0">
                <a:latin typeface="NikoshBAN" pitchFamily="2" charset="0"/>
                <a:cs typeface="NikoshBAN" pitchFamily="2" charset="0"/>
              </a:rPr>
              <a:t>রায়হানা তছলিম, সহযোগী অধ্যাপক, </a:t>
            </a:r>
            <a:r>
              <a:rPr lang="bn-IN" sz="3200" dirty="0">
                <a:latin typeface="NikoshBAN" pitchFamily="2" charset="0"/>
                <a:cs typeface="NikoshBAN" pitchFamily="2" charset="0"/>
              </a:rPr>
              <a:t>টিটিসি, </a:t>
            </a:r>
            <a:r>
              <a:rPr lang="bn-IN" sz="3200" dirty="0" smtClean="0">
                <a:latin typeface="NikoshBAN" pitchFamily="2" charset="0"/>
                <a:cs typeface="NikoshBAN" pitchFamily="2" charset="0"/>
              </a:rPr>
              <a:t>ঢাকা</a:t>
            </a:r>
            <a:endParaRPr lang="bn-IN" sz="3200" dirty="0">
              <a:latin typeface="NikoshBAN" pitchFamily="2" charset="0"/>
              <a:cs typeface="NikoshBAN" pitchFamily="2" charset="0"/>
            </a:endParaRPr>
          </a:p>
          <a:p>
            <a:pPr algn="ctr"/>
            <a:r>
              <a:rPr lang="bn-IN" sz="3200" dirty="0">
                <a:latin typeface="NikoshBAN" pitchFamily="2" charset="0"/>
                <a:cs typeface="NikoshBAN" pitchFamily="2" charset="0"/>
              </a:rPr>
              <a:t>জনাব </a:t>
            </a:r>
            <a:r>
              <a:rPr lang="bn-IN" sz="3200" dirty="0" smtClean="0">
                <a:latin typeface="NikoshBAN" pitchFamily="2" charset="0"/>
                <a:cs typeface="NikoshBAN" pitchFamily="2" charset="0"/>
              </a:rPr>
              <a:t>মো</a:t>
            </a:r>
            <a:r>
              <a:rPr lang="en-US" sz="3200" dirty="0" err="1" smtClean="0">
                <a:latin typeface="NikoshBAN" pitchFamily="2" charset="0"/>
                <a:cs typeface="NikoshBAN" pitchFamily="2" charset="0"/>
              </a:rPr>
              <a:t>হাম্মদ</a:t>
            </a:r>
            <a:r>
              <a:rPr lang="bn-IN" sz="3200" smtClean="0">
                <a:latin typeface="NikoshBAN" pitchFamily="2" charset="0"/>
                <a:cs typeface="NikoshBAN" pitchFamily="2" charset="0"/>
              </a:rPr>
              <a:t> </a:t>
            </a:r>
            <a:r>
              <a:rPr lang="bn-IN" sz="3200" dirty="0" smtClean="0">
                <a:latin typeface="NikoshBAN" pitchFamily="2" charset="0"/>
                <a:cs typeface="NikoshBAN" pitchFamily="2" charset="0"/>
              </a:rPr>
              <a:t>আহসানুল আলম, সহকারী </a:t>
            </a:r>
            <a:r>
              <a:rPr lang="bn-IN" sz="3200" dirty="0">
                <a:latin typeface="NikoshBAN" pitchFamily="2" charset="0"/>
                <a:cs typeface="NikoshBAN" pitchFamily="2" charset="0"/>
              </a:rPr>
              <a:t>অধ্যাপক, টিটিসি, </a:t>
            </a:r>
            <a:r>
              <a:rPr lang="bn-IN" sz="3200" dirty="0" smtClean="0">
                <a:latin typeface="NikoshBAN" pitchFamily="2" charset="0"/>
                <a:cs typeface="NikoshBAN" pitchFamily="2" charset="0"/>
              </a:rPr>
              <a:t>ফেনী</a:t>
            </a:r>
          </a:p>
          <a:p>
            <a:pPr algn="ctr"/>
            <a:r>
              <a:rPr lang="bn-IN" sz="3200" dirty="0" smtClean="0">
                <a:latin typeface="NikoshBAN" pitchFamily="2" charset="0"/>
                <a:cs typeface="NikoshBAN" pitchFamily="2" charset="0"/>
              </a:rPr>
              <a:t>জনাব রাজিয়া বেগম, প্রভাষক, </a:t>
            </a:r>
            <a:r>
              <a:rPr lang="bn-IN" sz="3200" dirty="0">
                <a:latin typeface="NikoshBAN" pitchFamily="2" charset="0"/>
                <a:cs typeface="NikoshBAN" pitchFamily="2" charset="0"/>
              </a:rPr>
              <a:t>টিটিসি, </a:t>
            </a:r>
            <a:r>
              <a:rPr lang="bn-IN" sz="3200" dirty="0" smtClean="0">
                <a:latin typeface="NikoshBAN" pitchFamily="2" charset="0"/>
                <a:cs typeface="NikoshBAN" pitchFamily="2" charset="0"/>
              </a:rPr>
              <a:t>ঢাকা</a:t>
            </a:r>
          </a:p>
        </p:txBody>
      </p:sp>
      <p:sp>
        <p:nvSpPr>
          <p:cNvPr id="5" name="TextBox 4"/>
          <p:cNvSpPr txBox="1"/>
          <p:nvPr/>
        </p:nvSpPr>
        <p:spPr>
          <a:xfrm>
            <a:off x="381000" y="1981200"/>
            <a:ext cx="8305800" cy="1200329"/>
          </a:xfrm>
          <a:prstGeom prst="rect">
            <a:avLst/>
          </a:prstGeom>
          <a:solidFill>
            <a:srgbClr val="CCFF99"/>
          </a:solidFill>
        </p:spPr>
        <p:txBody>
          <a:bodyPr wrap="square" rtlCol="0">
            <a:spAutoFit/>
          </a:bodyPr>
          <a:lstStyle/>
          <a:p>
            <a:pPr algn="ctr"/>
            <a:r>
              <a:rPr lang="bn-IN" sz="3600" dirty="0" smtClean="0">
                <a:solidFill>
                  <a:srgbClr val="003399"/>
                </a:solidFill>
                <a:latin typeface="NikoshBAN" pitchFamily="2" charset="0"/>
                <a:cs typeface="NikoshBAN" pitchFamily="2" charset="0"/>
              </a:rPr>
              <a:t>শিক্ষা মন্ত্রণালয়, মাউশি, এনসিটিবি ও এটুআই-এর সংশ্লিষ্ট কর্মকর্তাবৃন্দ </a:t>
            </a:r>
            <a:endParaRPr lang="en-US" sz="3600" dirty="0">
              <a:solidFill>
                <a:srgbClr val="003399"/>
              </a:solidFill>
              <a:latin typeface="NikoshBAN" pitchFamily="2" charset="0"/>
              <a:cs typeface="NikoshBAN" pitchFamily="2" charset="0"/>
            </a:endParaRPr>
          </a:p>
        </p:txBody>
      </p:sp>
    </p:spTree>
    <p:extLst>
      <p:ext uri="{BB962C8B-B14F-4D97-AF65-F5344CB8AC3E}">
        <p14:creationId xmlns:p14="http://schemas.microsoft.com/office/powerpoint/2010/main" val="27677150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734213" y="649069"/>
            <a:ext cx="7647786" cy="646331"/>
          </a:xfrm>
          <a:prstGeom prst="rect">
            <a:avLst/>
          </a:prstGeom>
          <a:solidFill>
            <a:srgbClr val="FBE019"/>
          </a:solidFill>
          <a:ln>
            <a:solidFill>
              <a:schemeClr val="tx1"/>
            </a:solidFill>
          </a:ln>
        </p:spPr>
        <p:txBody>
          <a:bodyPr wrap="square">
            <a:spAutoFit/>
          </a:bodyPr>
          <a:lstStyle/>
          <a:p>
            <a:pPr lvl="0" algn="ctr"/>
            <a:r>
              <a:rPr lang="bn-BD" sz="3600" dirty="0">
                <a:latin typeface="NikoshBAN" pitchFamily="2" charset="0"/>
                <a:cs typeface="NikoshBAN" pitchFamily="2" charset="0"/>
              </a:rPr>
              <a:t>দেবদাস কর্মকার</a:t>
            </a:r>
          </a:p>
        </p:txBody>
      </p:sp>
      <p:sp>
        <p:nvSpPr>
          <p:cNvPr id="3" name="Rectangle 2"/>
          <p:cNvSpPr/>
          <p:nvPr/>
        </p:nvSpPr>
        <p:spPr>
          <a:xfrm>
            <a:off x="734213" y="1334869"/>
            <a:ext cx="7647785" cy="646331"/>
          </a:xfrm>
          <a:prstGeom prst="rect">
            <a:avLst/>
          </a:prstGeom>
          <a:solidFill>
            <a:srgbClr val="67EFBB"/>
          </a:solidFill>
          <a:ln>
            <a:solidFill>
              <a:schemeClr val="tx1"/>
            </a:solidFill>
          </a:ln>
        </p:spPr>
        <p:txBody>
          <a:bodyPr wrap="square">
            <a:spAutoFit/>
          </a:bodyPr>
          <a:lstStyle/>
          <a:p>
            <a:pPr lvl="0" algn="ctr"/>
            <a:r>
              <a:rPr lang="bn-BD" sz="3600" dirty="0">
                <a:latin typeface="NikoshBAN" pitchFamily="2" charset="0"/>
                <a:cs typeface="NikoshBAN" pitchFamily="2" charset="0"/>
              </a:rPr>
              <a:t>সিনিয়র </a:t>
            </a:r>
            <a:r>
              <a:rPr lang="bn-BD" sz="3600" dirty="0" smtClean="0">
                <a:latin typeface="NikoshBAN" pitchFamily="2" charset="0"/>
                <a:cs typeface="NikoshBAN" pitchFamily="2" charset="0"/>
              </a:rPr>
              <a:t>সহকারী শিক্ষক</a:t>
            </a:r>
            <a:r>
              <a:rPr lang="en-US" sz="3600" dirty="0" smtClean="0">
                <a:latin typeface="NikoshBAN" pitchFamily="2" charset="0"/>
                <a:cs typeface="NikoshBAN" pitchFamily="2" charset="0"/>
              </a:rPr>
              <a:t> </a:t>
            </a:r>
            <a:endParaRPr lang="en-US" sz="3600" dirty="0">
              <a:latin typeface="NikoshBAN" pitchFamily="2" charset="0"/>
              <a:cs typeface="NikoshBAN" pitchFamily="2" charset="0"/>
            </a:endParaRPr>
          </a:p>
        </p:txBody>
      </p:sp>
      <p:sp>
        <p:nvSpPr>
          <p:cNvPr id="4" name="Rectangle 3"/>
          <p:cNvSpPr/>
          <p:nvPr/>
        </p:nvSpPr>
        <p:spPr>
          <a:xfrm>
            <a:off x="734213" y="2020669"/>
            <a:ext cx="7647785" cy="646331"/>
          </a:xfrm>
          <a:prstGeom prst="rect">
            <a:avLst/>
          </a:prstGeom>
          <a:solidFill>
            <a:srgbClr val="FBE019"/>
          </a:solidFill>
          <a:ln>
            <a:solidFill>
              <a:schemeClr val="tx1"/>
            </a:solidFill>
          </a:ln>
        </p:spPr>
        <p:txBody>
          <a:bodyPr wrap="square">
            <a:spAutoFit/>
          </a:bodyPr>
          <a:lstStyle/>
          <a:p>
            <a:pPr algn="ctr"/>
            <a:r>
              <a:rPr lang="bn-BD" sz="3600" dirty="0">
                <a:latin typeface="NikoshBAN" pitchFamily="2" charset="0"/>
                <a:cs typeface="NikoshBAN" pitchFamily="2" charset="0"/>
              </a:rPr>
              <a:t>নিউ মডেল </a:t>
            </a:r>
            <a:r>
              <a:rPr lang="bn-BD" sz="3600" dirty="0" smtClean="0">
                <a:latin typeface="NikoshBAN" pitchFamily="2" charset="0"/>
                <a:cs typeface="NikoshBAN" pitchFamily="2" charset="0"/>
              </a:rPr>
              <a:t>বহুমূখী উচ্চ বিদ্যালয়</a:t>
            </a:r>
            <a:r>
              <a:rPr lang="en-US" sz="3600" dirty="0" smtClean="0">
                <a:latin typeface="NikoshBAN" pitchFamily="2" charset="0"/>
                <a:cs typeface="NikoshBAN" pitchFamily="2" charset="0"/>
              </a:rPr>
              <a:t> </a:t>
            </a:r>
            <a:endParaRPr lang="bn-BD" sz="3600" dirty="0">
              <a:latin typeface="NikoshBAN" pitchFamily="2" charset="0"/>
              <a:cs typeface="NikoshBAN" pitchFamily="2" charset="0"/>
            </a:endParaRPr>
          </a:p>
        </p:txBody>
      </p:sp>
      <p:sp>
        <p:nvSpPr>
          <p:cNvPr id="6" name="Rectangle 5"/>
          <p:cNvSpPr/>
          <p:nvPr/>
        </p:nvSpPr>
        <p:spPr>
          <a:xfrm>
            <a:off x="734214" y="2706469"/>
            <a:ext cx="7647784" cy="646331"/>
          </a:xfrm>
          <a:prstGeom prst="rect">
            <a:avLst/>
          </a:prstGeom>
          <a:solidFill>
            <a:srgbClr val="67EFBB"/>
          </a:solidFill>
          <a:ln>
            <a:solidFill>
              <a:schemeClr val="tx1"/>
            </a:solidFill>
          </a:ln>
        </p:spPr>
        <p:txBody>
          <a:bodyPr wrap="square">
            <a:spAutoFit/>
          </a:bodyPr>
          <a:lstStyle/>
          <a:p>
            <a:pPr algn="ctr"/>
            <a:r>
              <a:rPr lang="bn-BD" sz="3600" dirty="0" smtClean="0">
                <a:latin typeface="NikoshBAN" pitchFamily="2" charset="0"/>
                <a:cs typeface="NikoshBAN" pitchFamily="2" charset="0"/>
              </a:rPr>
              <a:t>রাসেল স্কয়ার,শুক্রাবাদ</a:t>
            </a:r>
            <a:r>
              <a:rPr lang="bn-BD" sz="3600" dirty="0">
                <a:latin typeface="NikoshBAN" pitchFamily="2" charset="0"/>
                <a:cs typeface="NikoshBAN" pitchFamily="2" charset="0"/>
              </a:rPr>
              <a:t>, </a:t>
            </a:r>
            <a:r>
              <a:rPr lang="bn-BD" sz="3600" dirty="0" smtClean="0">
                <a:latin typeface="NikoshBAN" pitchFamily="2" charset="0"/>
                <a:cs typeface="NikoshBAN" pitchFamily="2" charset="0"/>
              </a:rPr>
              <a:t>ঢাকা-১২০৭</a:t>
            </a:r>
            <a:r>
              <a:rPr lang="en-US" sz="3600" dirty="0" smtClean="0">
                <a:latin typeface="NikoshBAN" pitchFamily="2" charset="0"/>
                <a:cs typeface="NikoshBAN" pitchFamily="2" charset="0"/>
              </a:rPr>
              <a:t> </a:t>
            </a:r>
            <a:endParaRPr lang="en-US" sz="3600" dirty="0">
              <a:latin typeface="NikoshBAN" pitchFamily="2" charset="0"/>
              <a:cs typeface="NikoshBAN" pitchFamily="2" charset="0"/>
            </a:endParaRPr>
          </a:p>
        </p:txBody>
      </p:sp>
      <p:sp>
        <p:nvSpPr>
          <p:cNvPr id="7" name="Rectangle 6"/>
          <p:cNvSpPr/>
          <p:nvPr/>
        </p:nvSpPr>
        <p:spPr>
          <a:xfrm>
            <a:off x="734214" y="3392269"/>
            <a:ext cx="7647783" cy="646331"/>
          </a:xfrm>
          <a:prstGeom prst="rect">
            <a:avLst/>
          </a:prstGeom>
          <a:solidFill>
            <a:srgbClr val="FBE019"/>
          </a:solidFill>
          <a:ln>
            <a:solidFill>
              <a:schemeClr val="tx1"/>
            </a:solidFill>
          </a:ln>
        </p:spPr>
        <p:txBody>
          <a:bodyPr wrap="square">
            <a:spAutoFit/>
          </a:bodyPr>
          <a:lstStyle/>
          <a:p>
            <a:pPr algn="ctr"/>
            <a:r>
              <a:rPr lang="bn-BD" sz="3600" dirty="0" smtClean="0">
                <a:latin typeface="NikoshBAN" pitchFamily="2" charset="0"/>
                <a:cs typeface="NikoshBAN" pitchFamily="2" charset="0"/>
              </a:rPr>
              <a:t>মোবাইলঃ</a:t>
            </a:r>
            <a:r>
              <a:rPr lang="en-US" sz="3600" dirty="0" smtClean="0">
                <a:latin typeface="NikoshBAN" pitchFamily="2" charset="0"/>
                <a:cs typeface="NikoshBAN" pitchFamily="2" charset="0"/>
              </a:rPr>
              <a:t> </a:t>
            </a:r>
            <a:r>
              <a:rPr lang="bn-BD" sz="3600" dirty="0" smtClean="0">
                <a:latin typeface="NikoshBAN" pitchFamily="2" charset="0"/>
                <a:cs typeface="NikoshBAN" pitchFamily="2" charset="0"/>
              </a:rPr>
              <a:t>০</a:t>
            </a:r>
            <a:r>
              <a:rPr lang="en-US" sz="3600" dirty="0" smtClean="0">
                <a:latin typeface="NikoshBAN" pitchFamily="2" charset="0"/>
                <a:cs typeface="NikoshBAN" pitchFamily="2" charset="0"/>
              </a:rPr>
              <a:t> </a:t>
            </a:r>
            <a:r>
              <a:rPr lang="bn-BD" sz="3600" dirty="0" smtClean="0">
                <a:latin typeface="NikoshBAN" pitchFamily="2" charset="0"/>
                <a:cs typeface="NikoshBAN" pitchFamily="2" charset="0"/>
              </a:rPr>
              <a:t>১</a:t>
            </a:r>
            <a:r>
              <a:rPr lang="en-US" sz="3600" dirty="0" smtClean="0">
                <a:latin typeface="NikoshBAN" pitchFamily="2" charset="0"/>
                <a:cs typeface="NikoshBAN" pitchFamily="2" charset="0"/>
              </a:rPr>
              <a:t> </a:t>
            </a:r>
            <a:r>
              <a:rPr lang="bn-BD" sz="3600" dirty="0" smtClean="0">
                <a:latin typeface="NikoshBAN" pitchFamily="2" charset="0"/>
                <a:cs typeface="NikoshBAN" pitchFamily="2" charset="0"/>
              </a:rPr>
              <a:t>৭</a:t>
            </a:r>
            <a:r>
              <a:rPr lang="en-US" sz="3600" dirty="0" smtClean="0">
                <a:latin typeface="NikoshBAN" pitchFamily="2" charset="0"/>
                <a:cs typeface="NikoshBAN" pitchFamily="2" charset="0"/>
              </a:rPr>
              <a:t> </a:t>
            </a:r>
            <a:r>
              <a:rPr lang="bn-BD" sz="3600" dirty="0" smtClean="0">
                <a:latin typeface="NikoshBAN" pitchFamily="2" charset="0"/>
                <a:cs typeface="NikoshBAN" pitchFamily="2" charset="0"/>
              </a:rPr>
              <a:t>১</a:t>
            </a:r>
            <a:r>
              <a:rPr lang="en-US" sz="3600" dirty="0" smtClean="0">
                <a:latin typeface="NikoshBAN" pitchFamily="2" charset="0"/>
                <a:cs typeface="NikoshBAN" pitchFamily="2" charset="0"/>
              </a:rPr>
              <a:t> </a:t>
            </a:r>
            <a:r>
              <a:rPr lang="bn-BD" sz="3600" dirty="0" smtClean="0">
                <a:latin typeface="NikoshBAN" pitchFamily="2" charset="0"/>
                <a:cs typeface="NikoshBAN" pitchFamily="2" charset="0"/>
              </a:rPr>
              <a:t>৫</a:t>
            </a:r>
            <a:r>
              <a:rPr lang="en-US" sz="3600" dirty="0" smtClean="0">
                <a:latin typeface="NikoshBAN" pitchFamily="2" charset="0"/>
                <a:cs typeface="NikoshBAN" pitchFamily="2" charset="0"/>
              </a:rPr>
              <a:t> </a:t>
            </a:r>
            <a:r>
              <a:rPr lang="bn-BD" sz="3600" dirty="0" smtClean="0">
                <a:latin typeface="NikoshBAN" pitchFamily="2" charset="0"/>
                <a:cs typeface="NikoshBAN" pitchFamily="2" charset="0"/>
              </a:rPr>
              <a:t>০</a:t>
            </a:r>
            <a:r>
              <a:rPr lang="en-US" sz="3600" dirty="0" smtClean="0">
                <a:latin typeface="NikoshBAN" pitchFamily="2" charset="0"/>
                <a:cs typeface="NikoshBAN" pitchFamily="2" charset="0"/>
              </a:rPr>
              <a:t> </a:t>
            </a:r>
            <a:r>
              <a:rPr lang="bn-BD" sz="3600" dirty="0" smtClean="0">
                <a:latin typeface="NikoshBAN" pitchFamily="2" charset="0"/>
                <a:cs typeface="NikoshBAN" pitchFamily="2" charset="0"/>
              </a:rPr>
              <a:t>১</a:t>
            </a:r>
            <a:r>
              <a:rPr lang="en-US" sz="3600" dirty="0" smtClean="0">
                <a:latin typeface="NikoshBAN" pitchFamily="2" charset="0"/>
                <a:cs typeface="NikoshBAN" pitchFamily="2" charset="0"/>
              </a:rPr>
              <a:t> </a:t>
            </a:r>
            <a:r>
              <a:rPr lang="bn-BD" sz="3600" dirty="0" smtClean="0">
                <a:latin typeface="NikoshBAN" pitchFamily="2" charset="0"/>
                <a:cs typeface="NikoshBAN" pitchFamily="2" charset="0"/>
              </a:rPr>
              <a:t>৬</a:t>
            </a:r>
            <a:r>
              <a:rPr lang="en-US" sz="3600" dirty="0" smtClean="0">
                <a:latin typeface="NikoshBAN" pitchFamily="2" charset="0"/>
                <a:cs typeface="NikoshBAN" pitchFamily="2" charset="0"/>
              </a:rPr>
              <a:t> </a:t>
            </a:r>
            <a:r>
              <a:rPr lang="bn-BD" sz="3600" dirty="0" smtClean="0">
                <a:latin typeface="NikoshBAN" pitchFamily="2" charset="0"/>
                <a:cs typeface="NikoshBAN" pitchFamily="2" charset="0"/>
              </a:rPr>
              <a:t>১</a:t>
            </a:r>
            <a:r>
              <a:rPr lang="en-US" sz="3600" dirty="0" smtClean="0">
                <a:latin typeface="NikoshBAN" pitchFamily="2" charset="0"/>
                <a:cs typeface="NikoshBAN" pitchFamily="2" charset="0"/>
              </a:rPr>
              <a:t> </a:t>
            </a:r>
            <a:r>
              <a:rPr lang="bn-BD" sz="3600" dirty="0" smtClean="0">
                <a:latin typeface="NikoshBAN" pitchFamily="2" charset="0"/>
                <a:cs typeface="NikoshBAN" pitchFamily="2" charset="0"/>
              </a:rPr>
              <a:t>৫</a:t>
            </a:r>
            <a:r>
              <a:rPr lang="en-US" sz="3600" dirty="0" smtClean="0">
                <a:latin typeface="NikoshBAN" pitchFamily="2" charset="0"/>
                <a:cs typeface="NikoshBAN" pitchFamily="2" charset="0"/>
              </a:rPr>
              <a:t> </a:t>
            </a:r>
            <a:r>
              <a:rPr lang="bn-BD" sz="3600" dirty="0" smtClean="0">
                <a:latin typeface="NikoshBAN" pitchFamily="2" charset="0"/>
                <a:cs typeface="NikoshBAN" pitchFamily="2" charset="0"/>
              </a:rPr>
              <a:t>৬ </a:t>
            </a:r>
            <a:r>
              <a:rPr lang="en-US" sz="3600" dirty="0" smtClean="0">
                <a:latin typeface="NikoshBAN" pitchFamily="2" charset="0"/>
                <a:cs typeface="NikoshBAN" pitchFamily="2" charset="0"/>
              </a:rPr>
              <a:t> </a:t>
            </a:r>
            <a:endParaRPr lang="en-US" sz="3600" dirty="0">
              <a:latin typeface="NikoshBAN" pitchFamily="2" charset="0"/>
              <a:cs typeface="NikoshBAN" pitchFamily="2" charset="0"/>
            </a:endParaRPr>
          </a:p>
        </p:txBody>
      </p:sp>
      <p:sp>
        <p:nvSpPr>
          <p:cNvPr id="8" name="Rectangle 7"/>
          <p:cNvSpPr/>
          <p:nvPr/>
        </p:nvSpPr>
        <p:spPr>
          <a:xfrm>
            <a:off x="734214" y="4078069"/>
            <a:ext cx="7647785" cy="646331"/>
          </a:xfrm>
          <a:prstGeom prst="rect">
            <a:avLst/>
          </a:prstGeom>
          <a:solidFill>
            <a:srgbClr val="67EFBB"/>
          </a:solidFill>
          <a:ln>
            <a:solidFill>
              <a:schemeClr val="tx1"/>
            </a:solidFill>
          </a:ln>
        </p:spPr>
        <p:txBody>
          <a:bodyPr wrap="square">
            <a:spAutoFit/>
          </a:bodyPr>
          <a:lstStyle/>
          <a:p>
            <a:pPr algn="ctr"/>
            <a:r>
              <a:rPr lang="bn-IN" sz="3600" dirty="0" smtClean="0">
                <a:latin typeface="NikoshBAN" pitchFamily="2" charset="0"/>
                <a:cs typeface="NikoshBAN" pitchFamily="2" charset="0"/>
              </a:rPr>
              <a:t>অষ্ট</a:t>
            </a:r>
            <a:r>
              <a:rPr lang="bn-BD" sz="3600" dirty="0" smtClean="0">
                <a:latin typeface="NikoshBAN" pitchFamily="2" charset="0"/>
                <a:cs typeface="NikoshBAN" pitchFamily="2" charset="0"/>
              </a:rPr>
              <a:t>ম শ্রেণিঃ গণিত</a:t>
            </a:r>
            <a:r>
              <a:rPr lang="bn-IN" sz="3600" dirty="0" smtClean="0">
                <a:latin typeface="NikoshBAN" pitchFamily="2" charset="0"/>
                <a:cs typeface="NikoshBAN" pitchFamily="2" charset="0"/>
              </a:rPr>
              <a:t> </a:t>
            </a:r>
            <a:r>
              <a:rPr lang="en-US" sz="3600" dirty="0">
                <a:latin typeface="Times New Roman"/>
                <a:cs typeface="Times New Roman"/>
              </a:rPr>
              <a:t>▼</a:t>
            </a:r>
            <a:r>
              <a:rPr lang="bn-BD" sz="3600" dirty="0" smtClean="0">
                <a:latin typeface="NikoshBAN" pitchFamily="2" charset="0"/>
                <a:cs typeface="NikoshBAN" pitchFamily="2" charset="0"/>
              </a:rPr>
              <a:t> </a:t>
            </a:r>
            <a:r>
              <a:rPr lang="bn-IN" sz="3600" dirty="0" smtClean="0">
                <a:latin typeface="NikoshBAN" pitchFamily="2" charset="0"/>
                <a:cs typeface="NikoshBAN" pitchFamily="2" charset="0"/>
              </a:rPr>
              <a:t>দশম অধ্যায়ঃ বৃত্ত</a:t>
            </a:r>
            <a:r>
              <a:rPr lang="bn-BD" sz="3600" dirty="0" smtClean="0">
                <a:latin typeface="NikoshBAN" pitchFamily="2" charset="0"/>
                <a:cs typeface="NikoshBAN" pitchFamily="2" charset="0"/>
              </a:rPr>
              <a:t>  </a:t>
            </a:r>
            <a:endParaRPr lang="bn-BD" sz="3600" dirty="0">
              <a:latin typeface="NikoshBAN" pitchFamily="2" charset="0"/>
              <a:cs typeface="NikoshBAN" pitchFamily="2" charset="0"/>
            </a:endParaRPr>
          </a:p>
        </p:txBody>
      </p:sp>
      <p:sp>
        <p:nvSpPr>
          <p:cNvPr id="10" name="Rectangle 9"/>
          <p:cNvSpPr/>
          <p:nvPr/>
        </p:nvSpPr>
        <p:spPr>
          <a:xfrm>
            <a:off x="734213" y="4763869"/>
            <a:ext cx="7647786" cy="646331"/>
          </a:xfrm>
          <a:prstGeom prst="rect">
            <a:avLst/>
          </a:prstGeom>
          <a:solidFill>
            <a:srgbClr val="FBE019"/>
          </a:solidFill>
          <a:ln>
            <a:solidFill>
              <a:schemeClr val="tx1"/>
            </a:solidFill>
          </a:ln>
        </p:spPr>
        <p:txBody>
          <a:bodyPr wrap="square">
            <a:spAutoFit/>
          </a:bodyPr>
          <a:lstStyle/>
          <a:p>
            <a:pPr algn="ctr"/>
            <a:r>
              <a:rPr lang="bn-IN" sz="3600" dirty="0" smtClean="0">
                <a:latin typeface="NikoshBAN" pitchFamily="2" charset="0"/>
                <a:cs typeface="NikoshBAN" pitchFamily="2" charset="0"/>
              </a:rPr>
              <a:t>বিষয়বস্তুঃ</a:t>
            </a:r>
            <a:r>
              <a:rPr lang="bn-IN" sz="3600" dirty="0">
                <a:latin typeface="NikoshBAN" pitchFamily="2" charset="0"/>
                <a:cs typeface="NikoshBAN" pitchFamily="2" charset="0"/>
              </a:rPr>
              <a:t> </a:t>
            </a:r>
            <a:r>
              <a:rPr lang="bn-IN" sz="3600" dirty="0" smtClean="0">
                <a:latin typeface="NikoshBAN" pitchFamily="2" charset="0"/>
                <a:cs typeface="NikoshBAN" pitchFamily="2" charset="0"/>
              </a:rPr>
              <a:t>বৃত্তক্ষেত্রের ক্ষেত্রফল</a:t>
            </a:r>
            <a:r>
              <a:rPr lang="bn-BD" sz="3600" dirty="0" smtClean="0">
                <a:latin typeface="NikoshBAN" pitchFamily="2" charset="0"/>
                <a:cs typeface="NikoshBAN" pitchFamily="2" charset="0"/>
              </a:rPr>
              <a:t> </a:t>
            </a:r>
            <a:endParaRPr lang="en-US" sz="3600" dirty="0">
              <a:latin typeface="NikoshBAN" pitchFamily="2" charset="0"/>
              <a:cs typeface="NikoshBAN" pitchFamily="2" charset="0"/>
            </a:endParaRPr>
          </a:p>
        </p:txBody>
      </p:sp>
      <p:sp>
        <p:nvSpPr>
          <p:cNvPr id="9" name="Rectangle 8"/>
          <p:cNvSpPr/>
          <p:nvPr/>
        </p:nvSpPr>
        <p:spPr>
          <a:xfrm>
            <a:off x="734214" y="5449669"/>
            <a:ext cx="7647786" cy="646331"/>
          </a:xfrm>
          <a:prstGeom prst="rect">
            <a:avLst/>
          </a:prstGeom>
          <a:solidFill>
            <a:srgbClr val="67EFBB"/>
          </a:solidFill>
          <a:ln>
            <a:solidFill>
              <a:schemeClr val="tx1"/>
            </a:solidFill>
          </a:ln>
        </p:spPr>
        <p:txBody>
          <a:bodyPr wrap="square">
            <a:spAutoFit/>
          </a:bodyPr>
          <a:lstStyle/>
          <a:p>
            <a:pPr algn="ctr"/>
            <a:r>
              <a:rPr lang="bn-IN" sz="3600" dirty="0" smtClean="0">
                <a:latin typeface="NikoshBAN" pitchFamily="2" charset="0"/>
                <a:cs typeface="NikoshBAN" pitchFamily="2" charset="0"/>
              </a:rPr>
              <a:t>সময়ঃ ৪৫ মিনিট </a:t>
            </a:r>
            <a:r>
              <a:rPr lang="en-US" sz="3600" dirty="0" smtClean="0">
                <a:latin typeface="Times New Roman"/>
                <a:cs typeface="Times New Roman"/>
              </a:rPr>
              <a:t>▼</a:t>
            </a:r>
            <a:r>
              <a:rPr lang="bn-IN" sz="3600" dirty="0" smtClean="0">
                <a:latin typeface="NikoshBAN" pitchFamily="2" charset="0"/>
                <a:cs typeface="NikoshBAN" pitchFamily="2" charset="0"/>
              </a:rPr>
              <a:t>তারিখঃ ২৮/০৬/২০১৪</a:t>
            </a:r>
            <a:endParaRPr lang="en-US" sz="3600" dirty="0">
              <a:latin typeface="NikoshBAN" pitchFamily="2" charset="0"/>
              <a:cs typeface="NikoshBAN" pitchFamily="2" charset="0"/>
            </a:endParaRPr>
          </a:p>
        </p:txBody>
      </p:sp>
    </p:spTree>
    <p:extLst>
      <p:ext uri="{BB962C8B-B14F-4D97-AF65-F5344CB8AC3E}">
        <p14:creationId xmlns:p14="http://schemas.microsoft.com/office/powerpoint/2010/main" val="3587947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2000"/>
                                        <p:tgtEl>
                                          <p:spTgt spid="2"/>
                                        </p:tgtEl>
                                      </p:cBhvr>
                                    </p:animEffect>
                                  </p:childTnLst>
                                </p:cTn>
                              </p:par>
                            </p:childTnLst>
                          </p:cTn>
                        </p:par>
                        <p:par>
                          <p:cTn id="8" fill="hold">
                            <p:stCondLst>
                              <p:cond delay="2000"/>
                            </p:stCondLst>
                            <p:childTnLst>
                              <p:par>
                                <p:cTn id="9" presetID="16" presetClass="entr" presetSubtype="37"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outVertical)">
                                      <p:cBhvr>
                                        <p:cTn id="11" dur="2000"/>
                                        <p:tgtEl>
                                          <p:spTgt spid="3"/>
                                        </p:tgtEl>
                                      </p:cBhvr>
                                    </p:animEffect>
                                  </p:childTnLst>
                                </p:cTn>
                              </p:par>
                            </p:childTnLst>
                          </p:cTn>
                        </p:par>
                        <p:par>
                          <p:cTn id="12" fill="hold">
                            <p:stCondLst>
                              <p:cond delay="4000"/>
                            </p:stCondLst>
                            <p:childTnLst>
                              <p:par>
                                <p:cTn id="13" presetID="16" presetClass="entr" presetSubtype="37"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outVertical)">
                                      <p:cBhvr>
                                        <p:cTn id="15" dur="2000"/>
                                        <p:tgtEl>
                                          <p:spTgt spid="4"/>
                                        </p:tgtEl>
                                      </p:cBhvr>
                                    </p:animEffect>
                                  </p:childTnLst>
                                </p:cTn>
                              </p:par>
                            </p:childTnLst>
                          </p:cTn>
                        </p:par>
                        <p:par>
                          <p:cTn id="16" fill="hold">
                            <p:stCondLst>
                              <p:cond delay="6000"/>
                            </p:stCondLst>
                            <p:childTnLst>
                              <p:par>
                                <p:cTn id="17" presetID="16" presetClass="entr" presetSubtype="37"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outVertical)">
                                      <p:cBhvr>
                                        <p:cTn id="19" dur="2000"/>
                                        <p:tgtEl>
                                          <p:spTgt spid="6"/>
                                        </p:tgtEl>
                                      </p:cBhvr>
                                    </p:animEffect>
                                  </p:childTnLst>
                                </p:cTn>
                              </p:par>
                            </p:childTnLst>
                          </p:cTn>
                        </p:par>
                        <p:par>
                          <p:cTn id="20" fill="hold">
                            <p:stCondLst>
                              <p:cond delay="8000"/>
                            </p:stCondLst>
                            <p:childTnLst>
                              <p:par>
                                <p:cTn id="21" presetID="16" presetClass="entr" presetSubtype="37"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outVertical)">
                                      <p:cBhvr>
                                        <p:cTn id="23" dur="2000"/>
                                        <p:tgtEl>
                                          <p:spTgt spid="7"/>
                                        </p:tgtEl>
                                      </p:cBhvr>
                                    </p:animEffect>
                                  </p:childTnLst>
                                </p:cTn>
                              </p:par>
                            </p:childTnLst>
                          </p:cTn>
                        </p:par>
                        <p:par>
                          <p:cTn id="24" fill="hold">
                            <p:stCondLst>
                              <p:cond delay="10000"/>
                            </p:stCondLst>
                            <p:childTnLst>
                              <p:par>
                                <p:cTn id="25" presetID="16" presetClass="entr" presetSubtype="37"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outVertical)">
                                      <p:cBhvr>
                                        <p:cTn id="27" dur="2000"/>
                                        <p:tgtEl>
                                          <p:spTgt spid="8"/>
                                        </p:tgtEl>
                                      </p:cBhvr>
                                    </p:animEffect>
                                  </p:childTnLst>
                                </p:cTn>
                              </p:par>
                            </p:childTnLst>
                          </p:cTn>
                        </p:par>
                        <p:par>
                          <p:cTn id="28" fill="hold">
                            <p:stCondLst>
                              <p:cond delay="12000"/>
                            </p:stCondLst>
                            <p:childTnLst>
                              <p:par>
                                <p:cTn id="29" presetID="16" presetClass="entr" presetSubtype="37"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outVertical)">
                                      <p:cBhvr>
                                        <p:cTn id="31" dur="2000"/>
                                        <p:tgtEl>
                                          <p:spTgt spid="10"/>
                                        </p:tgtEl>
                                      </p:cBhvr>
                                    </p:animEffect>
                                  </p:childTnLst>
                                </p:cTn>
                              </p:par>
                            </p:childTnLst>
                          </p:cTn>
                        </p:par>
                        <p:par>
                          <p:cTn id="32" fill="hold">
                            <p:stCondLst>
                              <p:cond delay="14000"/>
                            </p:stCondLst>
                            <p:childTnLst>
                              <p:par>
                                <p:cTn id="33" presetID="16" presetClass="entr" presetSubtype="37"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outVertical)">
                                      <p:cBhvr>
                                        <p:cTn id="3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7" grpId="0" animBg="1"/>
      <p:bldP spid="8" grpId="0" animBg="1"/>
      <p:bldP spid="10"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566058"/>
            <a:ext cx="2746433" cy="2746433"/>
          </a:xfrm>
          <a:prstGeom prst="rect">
            <a:avLst/>
          </a:prstGeom>
          <a:ln w="19050">
            <a:solidFill>
              <a:schemeClr val="tx1"/>
            </a:solidFill>
          </a:ln>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3552" t="5716" r="14831" b="5714"/>
          <a:stretch/>
        </p:blipFill>
        <p:spPr>
          <a:xfrm>
            <a:off x="3295568" y="3581400"/>
            <a:ext cx="1992086" cy="2463714"/>
          </a:xfrm>
          <a:prstGeom prst="rect">
            <a:avLst/>
          </a:prstGeom>
          <a:ln w="19050">
            <a:solidFill>
              <a:schemeClr val="tx1"/>
            </a:solidFill>
          </a:ln>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5664" t="11112" r="7505" b="8095"/>
          <a:stretch/>
        </p:blipFill>
        <p:spPr>
          <a:xfrm>
            <a:off x="533400" y="3581400"/>
            <a:ext cx="2746433" cy="2469850"/>
          </a:xfrm>
          <a:prstGeom prst="rect">
            <a:avLst/>
          </a:prstGeom>
          <a:ln w="19050">
            <a:solidFill>
              <a:schemeClr val="tx1"/>
            </a:solidFill>
          </a:ln>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b="10252"/>
          <a:stretch/>
        </p:blipFill>
        <p:spPr>
          <a:xfrm>
            <a:off x="6037154" y="566056"/>
            <a:ext cx="2649646" cy="2746435"/>
          </a:xfrm>
          <a:prstGeom prst="rect">
            <a:avLst/>
          </a:prstGeom>
          <a:ln w="19050">
            <a:solidFill>
              <a:schemeClr val="tx1"/>
            </a:solidFill>
          </a:ln>
        </p:spPr>
      </p:pic>
      <p:sp>
        <p:nvSpPr>
          <p:cNvPr id="7" name="TextBox 6"/>
          <p:cNvSpPr txBox="1"/>
          <p:nvPr/>
        </p:nvSpPr>
        <p:spPr>
          <a:xfrm>
            <a:off x="5287654" y="3581400"/>
            <a:ext cx="3399146" cy="2492990"/>
          </a:xfrm>
          <a:prstGeom prst="rect">
            <a:avLst/>
          </a:prstGeom>
          <a:solidFill>
            <a:srgbClr val="FFCCFF"/>
          </a:solidFill>
          <a:ln w="19050">
            <a:solidFill>
              <a:schemeClr val="tx1"/>
            </a:solidFill>
          </a:ln>
        </p:spPr>
        <p:txBody>
          <a:bodyPr wrap="square" rtlCol="0">
            <a:spAutoFit/>
          </a:bodyPr>
          <a:lstStyle/>
          <a:p>
            <a:pPr algn="ctr"/>
            <a:endParaRPr lang="en-US" sz="2800" dirty="0" smtClean="0">
              <a:latin typeface="NikoshBAN" pitchFamily="2" charset="0"/>
              <a:cs typeface="NikoshBAN" pitchFamily="2" charset="0"/>
            </a:endParaRPr>
          </a:p>
          <a:p>
            <a:pPr algn="ctr"/>
            <a:endParaRPr lang="en-US" sz="3200" dirty="0">
              <a:latin typeface="NikoshBAN" pitchFamily="2" charset="0"/>
              <a:cs typeface="NikoshBAN" pitchFamily="2" charset="0"/>
            </a:endParaRPr>
          </a:p>
          <a:p>
            <a:pPr algn="ctr"/>
            <a:r>
              <a:rPr lang="bn-IN" sz="3200" dirty="0" smtClean="0">
                <a:latin typeface="NikoshBAN" pitchFamily="2" charset="0"/>
                <a:cs typeface="NikoshBAN" pitchFamily="2" charset="0"/>
              </a:rPr>
              <a:t>প্রত্যেক বস্তুই বৃত্তাকার</a:t>
            </a:r>
            <a:endParaRPr lang="en-US" sz="3200" dirty="0" smtClean="0">
              <a:latin typeface="NikoshBAN" pitchFamily="2" charset="0"/>
              <a:cs typeface="NikoshBAN" pitchFamily="2" charset="0"/>
            </a:endParaRPr>
          </a:p>
          <a:p>
            <a:pPr algn="ctr"/>
            <a:r>
              <a:rPr lang="bn-IN" sz="3200" dirty="0" smtClean="0">
                <a:latin typeface="NikoshBAN" pitchFamily="2" charset="0"/>
                <a:cs typeface="NikoshBAN" pitchFamily="2" charset="0"/>
              </a:rPr>
              <a:t>এদের নির্দিষ্ট এলাকা আছে</a:t>
            </a:r>
            <a:endParaRPr lang="en-US" sz="3200" dirty="0" smtClean="0">
              <a:latin typeface="NikoshBAN" pitchFamily="2" charset="0"/>
              <a:cs typeface="NikoshBAN" pitchFamily="2" charset="0"/>
            </a:endParaRPr>
          </a:p>
          <a:p>
            <a:pPr algn="ctr"/>
            <a:endParaRPr lang="en-US" sz="3200" dirty="0" smtClean="0">
              <a:latin typeface="NikoshBAN" pitchFamily="2" charset="0"/>
              <a:cs typeface="NikoshBAN" pitchFamily="2" charset="0"/>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26189" y="566055"/>
            <a:ext cx="2644022" cy="2746435"/>
          </a:xfrm>
          <a:prstGeom prst="rect">
            <a:avLst/>
          </a:prstGeom>
          <a:ln>
            <a:solidFill>
              <a:schemeClr val="tx1"/>
            </a:solidFill>
          </a:ln>
        </p:spPr>
      </p:pic>
    </p:spTree>
    <p:extLst>
      <p:ext uri="{BB962C8B-B14F-4D97-AF65-F5344CB8AC3E}">
        <p14:creationId xmlns:p14="http://schemas.microsoft.com/office/powerpoint/2010/main" val="1244835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0"/>
                                        <p:tgtEl>
                                          <p:spTgt spid="6"/>
                                        </p:tgtEl>
                                      </p:cBhvr>
                                    </p:animEffect>
                                    <p:anim calcmode="lin" valueType="num">
                                      <p:cBhvr>
                                        <p:cTn id="22" dur="2000" fill="hold"/>
                                        <p:tgtEl>
                                          <p:spTgt spid="6"/>
                                        </p:tgtEl>
                                        <p:attrNameLst>
                                          <p:attrName>ppt_x</p:attrName>
                                        </p:attrNameLst>
                                      </p:cBhvr>
                                      <p:tavLst>
                                        <p:tav tm="0">
                                          <p:val>
                                            <p:strVal val="#ppt_x"/>
                                          </p:val>
                                        </p:tav>
                                        <p:tav tm="100000">
                                          <p:val>
                                            <p:strVal val="#ppt_x"/>
                                          </p:val>
                                        </p:tav>
                                      </p:tavLst>
                                    </p:anim>
                                    <p:anim calcmode="lin" valueType="num">
                                      <p:cBhvr>
                                        <p:cTn id="23" dur="2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000"/>
                                        <p:tgtEl>
                                          <p:spTgt spid="5"/>
                                        </p:tgtEl>
                                      </p:cBhvr>
                                    </p:animEffect>
                                    <p:anim calcmode="lin" valueType="num">
                                      <p:cBhvr>
                                        <p:cTn id="29" dur="2000" fill="hold"/>
                                        <p:tgtEl>
                                          <p:spTgt spid="5"/>
                                        </p:tgtEl>
                                        <p:attrNameLst>
                                          <p:attrName>ppt_x</p:attrName>
                                        </p:attrNameLst>
                                      </p:cBhvr>
                                      <p:tavLst>
                                        <p:tav tm="0">
                                          <p:val>
                                            <p:strVal val="#ppt_x"/>
                                          </p:val>
                                        </p:tav>
                                        <p:tav tm="100000">
                                          <p:val>
                                            <p:strVal val="#ppt_x"/>
                                          </p:val>
                                        </p:tav>
                                      </p:tavLst>
                                    </p:anim>
                                    <p:anim calcmode="lin" valueType="num">
                                      <p:cBhvr>
                                        <p:cTn id="30" dur="2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2000"/>
                                        <p:tgtEl>
                                          <p:spTgt spid="4"/>
                                        </p:tgtEl>
                                      </p:cBhvr>
                                    </p:animEffect>
                                    <p:anim calcmode="lin" valueType="num">
                                      <p:cBhvr>
                                        <p:cTn id="36" dur="2000" fill="hold"/>
                                        <p:tgtEl>
                                          <p:spTgt spid="4"/>
                                        </p:tgtEl>
                                        <p:attrNameLst>
                                          <p:attrName>ppt_x</p:attrName>
                                        </p:attrNameLst>
                                      </p:cBhvr>
                                      <p:tavLst>
                                        <p:tav tm="0">
                                          <p:val>
                                            <p:strVal val="#ppt_x"/>
                                          </p:val>
                                        </p:tav>
                                        <p:tav tm="100000">
                                          <p:val>
                                            <p:strVal val="#ppt_x"/>
                                          </p:val>
                                        </p:tav>
                                      </p:tavLst>
                                    </p:anim>
                                    <p:anim calcmode="lin" valueType="num">
                                      <p:cBhvr>
                                        <p:cTn id="37" dur="2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up)">
                                      <p:cBhvr>
                                        <p:cTn id="42"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524000" y="609600"/>
            <a:ext cx="6504710" cy="4073234"/>
            <a:chOff x="4114800" y="3581400"/>
            <a:chExt cx="4229194" cy="2715494"/>
          </a:xfrm>
        </p:grpSpPr>
        <p:sp>
          <p:nvSpPr>
            <p:cNvPr id="12" name="Rectangle 11"/>
            <p:cNvSpPr/>
            <p:nvPr/>
          </p:nvSpPr>
          <p:spPr>
            <a:xfrm>
              <a:off x="4114800" y="3581400"/>
              <a:ext cx="4229194" cy="2715494"/>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294830" y="4177147"/>
              <a:ext cx="1524000" cy="1524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Oval 17"/>
          <p:cNvSpPr/>
          <p:nvPr/>
        </p:nvSpPr>
        <p:spPr>
          <a:xfrm>
            <a:off x="3338945" y="1503219"/>
            <a:ext cx="2343988" cy="2285996"/>
          </a:xfrm>
          <a:prstGeom prst="ellips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0" y="609600"/>
            <a:ext cx="6504710" cy="407323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524000" y="609600"/>
            <a:ext cx="6504710" cy="4073233"/>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151910" y="1634834"/>
            <a:ext cx="2029690" cy="202276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523831" y="4876800"/>
            <a:ext cx="6507619" cy="584775"/>
          </a:xfrm>
          <a:prstGeom prst="rect">
            <a:avLst/>
          </a:prstGeom>
          <a:solidFill>
            <a:schemeClr val="bg1"/>
          </a:solidFill>
          <a:ln w="28575">
            <a:solidFill>
              <a:schemeClr val="tx1"/>
            </a:solidFill>
          </a:ln>
        </p:spPr>
        <p:txBody>
          <a:bodyPr wrap="square" rtlCol="0">
            <a:spAutoFit/>
          </a:bodyPr>
          <a:lstStyle/>
          <a:p>
            <a:pPr algn="ctr"/>
            <a:r>
              <a:rPr lang="en-US" sz="3200" dirty="0" err="1" smtClean="0">
                <a:latin typeface="NikoshBAN" pitchFamily="2" charset="0"/>
                <a:cs typeface="NikoshBAN" pitchFamily="2" charset="0"/>
              </a:rPr>
              <a:t>পতাকাটি</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তৈরি</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করতে</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কি</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কি</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কাপড়</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লাগবে</a:t>
            </a:r>
            <a:r>
              <a:rPr lang="en-US" sz="3200" dirty="0" smtClean="0">
                <a:latin typeface="NikoshBAN" pitchFamily="2" charset="0"/>
                <a:cs typeface="NikoshBAN" pitchFamily="2" charset="0"/>
              </a:rPr>
              <a:t>?</a:t>
            </a:r>
            <a:endParaRPr lang="en-US" sz="3200" dirty="0">
              <a:latin typeface="NikoshBAN" pitchFamily="2" charset="0"/>
              <a:cs typeface="NikoshBAN" pitchFamily="2" charset="0"/>
            </a:endParaRPr>
          </a:p>
        </p:txBody>
      </p:sp>
      <p:sp>
        <p:nvSpPr>
          <p:cNvPr id="20" name="TextBox 19"/>
          <p:cNvSpPr txBox="1"/>
          <p:nvPr/>
        </p:nvSpPr>
        <p:spPr>
          <a:xfrm>
            <a:off x="1526188" y="4876800"/>
            <a:ext cx="6504710" cy="584775"/>
          </a:xfrm>
          <a:prstGeom prst="rect">
            <a:avLst/>
          </a:prstGeom>
          <a:solidFill>
            <a:schemeClr val="bg1"/>
          </a:solidFill>
          <a:ln w="28575">
            <a:solidFill>
              <a:schemeClr val="tx1"/>
            </a:solidFill>
          </a:ln>
        </p:spPr>
        <p:txBody>
          <a:bodyPr wrap="square" rtlCol="0">
            <a:spAutoFit/>
          </a:bodyPr>
          <a:lstStyle/>
          <a:p>
            <a:pPr algn="ctr"/>
            <a:r>
              <a:rPr lang="bn-IN" sz="3200" dirty="0" smtClean="0">
                <a:latin typeface="NikoshBAN" pitchFamily="2" charset="0"/>
                <a:cs typeface="NikoshBAN" pitchFamily="2" charset="0"/>
              </a:rPr>
              <a:t>সবুজ</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কাপড়</a:t>
            </a:r>
            <a:r>
              <a:rPr lang="en-US" sz="3200" dirty="0" smtClean="0">
                <a:latin typeface="NikoshBAN" pitchFamily="2" charset="0"/>
                <a:cs typeface="NikoshBAN" pitchFamily="2" charset="0"/>
              </a:rPr>
              <a:t> </a:t>
            </a:r>
            <a:r>
              <a:rPr lang="bn-IN" sz="3200" dirty="0" smtClean="0">
                <a:latin typeface="NikoshBAN" pitchFamily="2" charset="0"/>
                <a:cs typeface="NikoshBAN" pitchFamily="2" charset="0"/>
              </a:rPr>
              <a:t>কতটুকু </a:t>
            </a:r>
            <a:r>
              <a:rPr lang="en-US" sz="3200" dirty="0" err="1" smtClean="0">
                <a:latin typeface="NikoshBAN" pitchFamily="2" charset="0"/>
                <a:cs typeface="NikoshBAN" pitchFamily="2" charset="0"/>
              </a:rPr>
              <a:t>লাগবে</a:t>
            </a:r>
            <a:r>
              <a:rPr lang="en-US" sz="3200" dirty="0" smtClean="0">
                <a:latin typeface="NikoshBAN" pitchFamily="2" charset="0"/>
                <a:cs typeface="NikoshBAN" pitchFamily="2" charset="0"/>
              </a:rPr>
              <a:t>?</a:t>
            </a:r>
            <a:endParaRPr lang="en-US" sz="3200" dirty="0">
              <a:latin typeface="NikoshBAN" pitchFamily="2" charset="0"/>
              <a:cs typeface="NikoshBAN" pitchFamily="2" charset="0"/>
            </a:endParaRPr>
          </a:p>
        </p:txBody>
      </p:sp>
      <p:sp>
        <p:nvSpPr>
          <p:cNvPr id="21" name="TextBox 20"/>
          <p:cNvSpPr txBox="1"/>
          <p:nvPr/>
        </p:nvSpPr>
        <p:spPr>
          <a:xfrm>
            <a:off x="1524000" y="4876800"/>
            <a:ext cx="6504710" cy="584775"/>
          </a:xfrm>
          <a:prstGeom prst="rect">
            <a:avLst/>
          </a:prstGeom>
          <a:solidFill>
            <a:schemeClr val="bg1"/>
          </a:solidFill>
          <a:ln w="28575">
            <a:solidFill>
              <a:schemeClr val="tx1"/>
            </a:solidFill>
          </a:ln>
        </p:spPr>
        <p:txBody>
          <a:bodyPr wrap="square" rtlCol="0">
            <a:spAutoFit/>
          </a:bodyPr>
          <a:lstStyle/>
          <a:p>
            <a:pPr algn="ctr"/>
            <a:r>
              <a:rPr lang="bn-IN" sz="3200" dirty="0" smtClean="0">
                <a:latin typeface="NikoshBAN" pitchFamily="2" charset="0"/>
                <a:cs typeface="NikoshBAN" pitchFamily="2" charset="0"/>
              </a:rPr>
              <a:t>লাল</a:t>
            </a:r>
            <a:r>
              <a:rPr lang="en-US" sz="3200" dirty="0" smtClean="0">
                <a:latin typeface="NikoshBAN" pitchFamily="2" charset="0"/>
                <a:cs typeface="NikoshBAN" pitchFamily="2" charset="0"/>
              </a:rPr>
              <a:t> </a:t>
            </a:r>
            <a:r>
              <a:rPr lang="en-US" sz="3200" dirty="0" err="1" smtClean="0">
                <a:latin typeface="NikoshBAN" pitchFamily="2" charset="0"/>
                <a:cs typeface="NikoshBAN" pitchFamily="2" charset="0"/>
              </a:rPr>
              <a:t>কাপড়</a:t>
            </a:r>
            <a:r>
              <a:rPr lang="en-US" sz="3200" dirty="0" smtClean="0">
                <a:latin typeface="NikoshBAN" pitchFamily="2" charset="0"/>
                <a:cs typeface="NikoshBAN" pitchFamily="2" charset="0"/>
              </a:rPr>
              <a:t> </a:t>
            </a:r>
            <a:r>
              <a:rPr lang="bn-IN" sz="3200" dirty="0" smtClean="0">
                <a:latin typeface="NikoshBAN" pitchFamily="2" charset="0"/>
                <a:cs typeface="NikoshBAN" pitchFamily="2" charset="0"/>
              </a:rPr>
              <a:t>কতটুকু </a:t>
            </a:r>
            <a:r>
              <a:rPr lang="en-US" sz="3200" dirty="0" err="1" smtClean="0">
                <a:latin typeface="NikoshBAN" pitchFamily="2" charset="0"/>
                <a:cs typeface="NikoshBAN" pitchFamily="2" charset="0"/>
              </a:rPr>
              <a:t>লাগবে</a:t>
            </a:r>
            <a:r>
              <a:rPr lang="en-US" sz="3200" dirty="0" smtClean="0">
                <a:latin typeface="NikoshBAN" pitchFamily="2" charset="0"/>
                <a:cs typeface="NikoshBAN" pitchFamily="2" charset="0"/>
              </a:rPr>
              <a:t>?</a:t>
            </a:r>
            <a:endParaRPr lang="en-US" sz="3200" dirty="0">
              <a:latin typeface="NikoshBAN" pitchFamily="2" charset="0"/>
              <a:cs typeface="NikoshBAN" pitchFamily="2" charset="0"/>
            </a:endParaRPr>
          </a:p>
        </p:txBody>
      </p:sp>
    </p:spTree>
    <p:extLst>
      <p:ext uri="{BB962C8B-B14F-4D97-AF65-F5344CB8AC3E}">
        <p14:creationId xmlns:p14="http://schemas.microsoft.com/office/powerpoint/2010/main" val="78234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1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0" presetClass="exit" presetSubtype="0" fill="hold" grpId="1" nodeType="withEffect">
                                  <p:stCondLst>
                                    <p:cond delay="0"/>
                                  </p:stCondLst>
                                  <p:childTnLst>
                                    <p:animEffect transition="out" filter="fade">
                                      <p:cBhvr>
                                        <p:cTn id="20" dur="1000"/>
                                        <p:tgtEl>
                                          <p:spTgt spid="19"/>
                                        </p:tgtEl>
                                      </p:cBhvr>
                                    </p:animEffect>
                                    <p:set>
                                      <p:cBhvr>
                                        <p:cTn id="21" dur="1" fill="hold">
                                          <p:stCondLst>
                                            <p:cond delay="999"/>
                                          </p:stCondLst>
                                        </p:cTn>
                                        <p:tgtEl>
                                          <p:spTgt spid="1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1000"/>
                                        <p:tgtEl>
                                          <p:spTgt spid="20"/>
                                        </p:tgtEl>
                                      </p:cBhvr>
                                    </p:animEffect>
                                  </p:childTnLst>
                                </p:cTn>
                              </p:par>
                            </p:childTnLst>
                          </p:cTn>
                        </p:par>
                        <p:par>
                          <p:cTn id="27" fill="hold">
                            <p:stCondLst>
                              <p:cond delay="1000"/>
                            </p:stCondLst>
                            <p:childTnLst>
                              <p:par>
                                <p:cTn id="28" presetID="22" presetClass="entr" presetSubtype="8" repeatCount="indefinite" fill="hold" grpId="1"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0" presetClass="exit" presetSubtype="0" fill="hold" grpId="1" nodeType="withEffect">
                                  <p:stCondLst>
                                    <p:cond delay="0"/>
                                  </p:stCondLst>
                                  <p:childTnLst>
                                    <p:animEffect transition="out" filter="fade">
                                      <p:cBhvr>
                                        <p:cTn id="36" dur="1000"/>
                                        <p:tgtEl>
                                          <p:spTgt spid="20"/>
                                        </p:tgtEl>
                                      </p:cBhvr>
                                    </p:animEffect>
                                    <p:set>
                                      <p:cBhvr>
                                        <p:cTn id="37" dur="1" fill="hold">
                                          <p:stCondLst>
                                            <p:cond delay="999"/>
                                          </p:stCondLst>
                                        </p:cTn>
                                        <p:tgtEl>
                                          <p:spTgt spid="20"/>
                                        </p:tgtEl>
                                        <p:attrNameLst>
                                          <p:attrName>style.visibility</p:attrName>
                                        </p:attrNameLst>
                                      </p:cBhvr>
                                      <p:to>
                                        <p:strVal val="hidden"/>
                                      </p:to>
                                    </p:set>
                                  </p:childTnLst>
                                </p:cTn>
                              </p:par>
                              <p:par>
                                <p:cTn id="38" presetID="1"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1000"/>
                                        <p:tgtEl>
                                          <p:spTgt spid="21"/>
                                        </p:tgtEl>
                                      </p:cBhvr>
                                    </p:animEffect>
                                  </p:childTnLst>
                                </p:cTn>
                              </p:par>
                            </p:childTnLst>
                          </p:cTn>
                        </p:par>
                        <p:par>
                          <p:cTn id="45" fill="hold">
                            <p:stCondLst>
                              <p:cond delay="1000"/>
                            </p:stCondLst>
                            <p:childTnLst>
                              <p:par>
                                <p:cTn id="46" presetID="22" presetClass="entr" presetSubtype="8" repeatCount="indefinite" fill="hold" grpId="1"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left)">
                                      <p:cBhvr>
                                        <p:cTn id="4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1" animBg="1"/>
      <p:bldP spid="16" grpId="0" animBg="1"/>
      <p:bldP spid="17" grpId="0" animBg="1"/>
      <p:bldP spid="17" grpId="1" animBg="1"/>
      <p:bldP spid="19" grpId="0" animBg="1"/>
      <p:bldP spid="19" grpId="1" animBg="1"/>
      <p:bldP spid="20" grpId="0" animBg="1"/>
      <p:bldP spid="20" grpId="1"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289232" y="780365"/>
            <a:ext cx="4111568" cy="646331"/>
          </a:xfrm>
          <a:prstGeom prst="rect">
            <a:avLst/>
          </a:prstGeom>
          <a:solidFill>
            <a:srgbClr val="CCECFF"/>
          </a:solidFill>
          <a:ln w="19050">
            <a:solidFill>
              <a:schemeClr val="tx1"/>
            </a:solidFill>
          </a:ln>
        </p:spPr>
        <p:txBody>
          <a:bodyPr wrap="square" rtlCol="0">
            <a:spAutoFit/>
          </a:bodyPr>
          <a:lstStyle/>
          <a:p>
            <a:pPr algn="ctr"/>
            <a:r>
              <a:rPr lang="bn-IN" sz="3600" dirty="0" smtClean="0">
                <a:latin typeface="NikoshBAN" pitchFamily="2" charset="0"/>
                <a:cs typeface="NikoshBAN" pitchFamily="2" charset="0"/>
              </a:rPr>
              <a:t> বৃত্তক্ষেত্রের ক্ষেত্রফল</a:t>
            </a:r>
            <a:endParaRPr lang="en-US" sz="3600" dirty="0">
              <a:latin typeface="NikoshBAN" pitchFamily="2" charset="0"/>
              <a:cs typeface="NikoshBAN" pitchFamily="2" charset="0"/>
            </a:endParaRPr>
          </a:p>
        </p:txBody>
      </p:sp>
      <p:sp>
        <p:nvSpPr>
          <p:cNvPr id="2" name="Oval 1"/>
          <p:cNvSpPr/>
          <p:nvPr/>
        </p:nvSpPr>
        <p:spPr>
          <a:xfrm>
            <a:off x="2392334" y="2137468"/>
            <a:ext cx="3600565" cy="3619095"/>
          </a:xfrm>
          <a:prstGeom prst="ellipse">
            <a:avLst/>
          </a:prstGeom>
          <a:solidFill>
            <a:srgbClr val="FF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89232" y="1905000"/>
            <a:ext cx="4111568" cy="4111568"/>
          </a:xfrm>
          <a:prstGeom prst="rect">
            <a:avLst/>
          </a:prstGeom>
          <a:noFill/>
          <a:ln w="19050">
            <a:solidFill>
              <a:schemeClr val="tx1"/>
            </a:solidFill>
          </a:ln>
        </p:spPr>
      </p:pic>
      <p:sp>
        <p:nvSpPr>
          <p:cNvPr id="3" name="TextBox 2"/>
          <p:cNvSpPr txBox="1"/>
          <p:nvPr/>
        </p:nvSpPr>
        <p:spPr>
          <a:xfrm>
            <a:off x="3512573" y="4419600"/>
            <a:ext cx="1905000" cy="830997"/>
          </a:xfrm>
          <a:prstGeom prst="rect">
            <a:avLst/>
          </a:prstGeom>
          <a:noFill/>
          <a:ln w="28575">
            <a:solidFill>
              <a:srgbClr val="FF00FF"/>
            </a:solidFill>
          </a:ln>
        </p:spPr>
        <p:txBody>
          <a:bodyPr wrap="square" rtlCol="0">
            <a:spAutoFit/>
          </a:bodyPr>
          <a:lstStyle/>
          <a:p>
            <a:pPr algn="ctr"/>
            <a:r>
              <a:rPr lang="bn-IN" sz="4800" dirty="0" smtClean="0">
                <a:latin typeface="NikoshBAN" pitchFamily="2" charset="0"/>
                <a:cs typeface="NikoshBAN" pitchFamily="2" charset="0"/>
              </a:rPr>
              <a:t>বৃত্ত</a:t>
            </a:r>
            <a:r>
              <a:rPr lang="en-US" sz="4800" dirty="0" err="1" smtClean="0">
                <a:latin typeface="NikoshBAN" pitchFamily="2" charset="0"/>
                <a:cs typeface="NikoshBAN" pitchFamily="2" charset="0"/>
              </a:rPr>
              <a:t>ক্ষেত্র</a:t>
            </a:r>
            <a:endParaRPr lang="en-US" sz="4800" dirty="0">
              <a:latin typeface="NikoshBAN" pitchFamily="2" charset="0"/>
              <a:cs typeface="NikoshBAN" pitchFamily="2" charset="0"/>
            </a:endParaRPr>
          </a:p>
        </p:txBody>
      </p:sp>
    </p:spTree>
    <p:extLst>
      <p:ext uri="{BB962C8B-B14F-4D97-AF65-F5344CB8AC3E}">
        <p14:creationId xmlns:p14="http://schemas.microsoft.com/office/powerpoint/2010/main" val="1394839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ppt_x</p:attrName>
                                        </p:attrNameLst>
                                      </p:cBhvr>
                                      <p:tavLst>
                                        <p:tav tm="0">
                                          <p:val>
                                            <p:strVal val="#ppt_x"/>
                                          </p:val>
                                        </p:tav>
                                        <p:tav tm="100000">
                                          <p:val>
                                            <p:strVal val="#ppt_x"/>
                                          </p:val>
                                        </p:tav>
                                      </p:tavLst>
                                    </p:anim>
                                    <p:anim calcmode="lin" valueType="num">
                                      <p:cBhvr>
                                        <p:cTn id="9" dur="2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20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4726" y="990600"/>
            <a:ext cx="7875874" cy="4770537"/>
          </a:xfrm>
          <a:prstGeom prst="rect">
            <a:avLst/>
          </a:prstGeom>
          <a:solidFill>
            <a:srgbClr val="FFCCFF"/>
          </a:solidFill>
          <a:ln w="19050">
            <a:solidFill>
              <a:schemeClr val="tx1"/>
            </a:solidFill>
          </a:ln>
        </p:spPr>
        <p:txBody>
          <a:bodyPr wrap="none" rtlCol="0">
            <a:spAutoFit/>
          </a:bodyPr>
          <a:lstStyle/>
          <a:p>
            <a:pPr algn="ctr"/>
            <a:r>
              <a:rPr lang="bn-IN" sz="4000" dirty="0" smtClean="0">
                <a:latin typeface="NikoshBAN" pitchFamily="2" charset="0"/>
                <a:cs typeface="NikoshBAN" pitchFamily="2" charset="0"/>
              </a:rPr>
              <a:t>শিখনফল</a:t>
            </a:r>
          </a:p>
          <a:p>
            <a:r>
              <a:rPr lang="bn-IN" sz="3200" dirty="0" smtClean="0">
                <a:latin typeface="NikoshBAN" pitchFamily="2" charset="0"/>
                <a:cs typeface="NikoshBAN" pitchFamily="2" charset="0"/>
              </a:rPr>
              <a:t>এই পাঠ শেষে শিক্ষার্থীরা-</a:t>
            </a:r>
            <a:r>
              <a:rPr lang="bn-IN" sz="3200" dirty="0" smtClean="0">
                <a:latin typeface="NikoshBAN" pitchFamily="2" charset="0"/>
                <a:cs typeface="NikoshBAN" pitchFamily="2" charset="0"/>
              </a:rPr>
              <a:t>-</a:t>
            </a:r>
            <a:endParaRPr lang="bn-IN" sz="3200" dirty="0" smtClean="0">
              <a:latin typeface="NikoshBAN" pitchFamily="2" charset="0"/>
              <a:cs typeface="NikoshBAN" pitchFamily="2" charset="0"/>
            </a:endParaRPr>
          </a:p>
          <a:p>
            <a:r>
              <a:rPr lang="bn-IN" sz="3200" dirty="0" smtClean="0">
                <a:latin typeface="NikoshBAN" pitchFamily="2" charset="0"/>
                <a:cs typeface="NikoshBAN" pitchFamily="2" charset="0"/>
              </a:rPr>
              <a:t>১। বৃত্তের </a:t>
            </a:r>
            <a:r>
              <a:rPr lang="bn-IN" sz="3200" dirty="0" smtClean="0">
                <a:latin typeface="NikoshBAN" pitchFamily="2" charset="0"/>
                <a:cs typeface="NikoshBAN" pitchFamily="2" charset="0"/>
              </a:rPr>
              <a:t>ধার</a:t>
            </a:r>
            <a:r>
              <a:rPr lang="en-US" sz="3200" dirty="0" err="1" smtClean="0">
                <a:latin typeface="NikoshBAN" pitchFamily="2" charset="0"/>
                <a:cs typeface="NikoshBAN" pitchFamily="2" charset="0"/>
              </a:rPr>
              <a:t>ণা</a:t>
            </a:r>
            <a:r>
              <a:rPr lang="bn-IN" sz="3200" dirty="0" smtClean="0">
                <a:latin typeface="NikoshBAN" pitchFamily="2" charset="0"/>
                <a:cs typeface="NikoshBAN" pitchFamily="2" charset="0"/>
              </a:rPr>
              <a:t> </a:t>
            </a:r>
            <a:r>
              <a:rPr lang="bn-IN" sz="3200" dirty="0" smtClean="0">
                <a:latin typeface="NikoshBAN" pitchFamily="2" charset="0"/>
                <a:cs typeface="NikoshBAN" pitchFamily="2" charset="0"/>
              </a:rPr>
              <a:t>ব্যাখ্যা করতে </a:t>
            </a:r>
            <a:r>
              <a:rPr lang="bn-IN" sz="3200" dirty="0" smtClean="0">
                <a:latin typeface="NikoshBAN" pitchFamily="2" charset="0"/>
                <a:cs typeface="NikoshBAN" pitchFamily="2" charset="0"/>
              </a:rPr>
              <a:t>করবে</a:t>
            </a:r>
            <a:r>
              <a:rPr lang="en-US" sz="3200" dirty="0">
                <a:latin typeface="NikoshBAN" pitchFamily="2" charset="0"/>
                <a:cs typeface="NikoshBAN" pitchFamily="2" charset="0"/>
              </a:rPr>
              <a:t>;</a:t>
            </a:r>
            <a:endParaRPr lang="bn-IN" sz="3200" dirty="0" smtClean="0">
              <a:latin typeface="NikoshBAN" pitchFamily="2" charset="0"/>
              <a:cs typeface="NikoshBAN" pitchFamily="2" charset="0"/>
            </a:endParaRPr>
          </a:p>
          <a:p>
            <a:r>
              <a:rPr lang="bn-IN" sz="3200" dirty="0" smtClean="0">
                <a:latin typeface="NikoshBAN" pitchFamily="2" charset="0"/>
                <a:cs typeface="NikoshBAN" pitchFamily="2" charset="0"/>
              </a:rPr>
              <a:t>২। পাই(</a:t>
            </a:r>
            <a:r>
              <a:rPr lang="en-US" sz="3200" dirty="0" smtClean="0">
                <a:latin typeface="NikoshBAN" pitchFamily="2" charset="0"/>
                <a:cs typeface="NikoshBAN" pitchFamily="2" charset="0"/>
                <a:sym typeface="Symbol"/>
              </a:rPr>
              <a:t></a:t>
            </a:r>
            <a:r>
              <a:rPr lang="bn-IN" sz="3200" dirty="0" smtClean="0">
                <a:latin typeface="NikoshBAN" pitchFamily="2" charset="0"/>
                <a:cs typeface="NikoshBAN" pitchFamily="2" charset="0"/>
                <a:sym typeface="Symbol"/>
              </a:rPr>
              <a:t>) এর </a:t>
            </a:r>
            <a:r>
              <a:rPr lang="bn-IN" sz="3200" dirty="0">
                <a:latin typeface="NikoshBAN" pitchFamily="2" charset="0"/>
                <a:cs typeface="NikoshBAN" pitchFamily="2" charset="0"/>
              </a:rPr>
              <a:t>ধার</a:t>
            </a:r>
            <a:r>
              <a:rPr lang="en-US" sz="3200" dirty="0" err="1">
                <a:latin typeface="NikoshBAN" pitchFamily="2" charset="0"/>
                <a:cs typeface="NikoshBAN" pitchFamily="2" charset="0"/>
              </a:rPr>
              <a:t>ণা</a:t>
            </a:r>
            <a:r>
              <a:rPr lang="bn-IN" sz="3200" dirty="0" smtClean="0">
                <a:latin typeface="NikoshBAN" pitchFamily="2" charset="0"/>
                <a:cs typeface="NikoshBAN" pitchFamily="2" charset="0"/>
                <a:sym typeface="Symbol"/>
              </a:rPr>
              <a:t> </a:t>
            </a:r>
            <a:r>
              <a:rPr lang="bn-IN" sz="3200" dirty="0" smtClean="0">
                <a:latin typeface="NikoshBAN" pitchFamily="2" charset="0"/>
                <a:cs typeface="NikoshBAN" pitchFamily="2" charset="0"/>
                <a:sym typeface="Symbol"/>
              </a:rPr>
              <a:t>বর্ণনা করতে </a:t>
            </a:r>
            <a:r>
              <a:rPr lang="bn-IN" sz="3200" dirty="0" smtClean="0">
                <a:latin typeface="NikoshBAN" pitchFamily="2" charset="0"/>
                <a:cs typeface="NikoshBAN" pitchFamily="2" charset="0"/>
                <a:sym typeface="Symbol"/>
              </a:rPr>
              <a:t>পারবে</a:t>
            </a:r>
            <a:r>
              <a:rPr lang="en-US" sz="3200" dirty="0" smtClean="0">
                <a:latin typeface="NikoshBAN" pitchFamily="2" charset="0"/>
                <a:cs typeface="NikoshBAN" pitchFamily="2" charset="0"/>
                <a:sym typeface="Symbol"/>
              </a:rPr>
              <a:t>;</a:t>
            </a:r>
            <a:endParaRPr lang="bn-IN" sz="3200" dirty="0" smtClean="0">
              <a:latin typeface="NikoshBAN" pitchFamily="2" charset="0"/>
              <a:cs typeface="NikoshBAN" pitchFamily="2" charset="0"/>
              <a:sym typeface="Symbol"/>
            </a:endParaRPr>
          </a:p>
          <a:p>
            <a:r>
              <a:rPr lang="bn-IN" sz="3200" dirty="0" smtClean="0">
                <a:latin typeface="NikoshBAN" pitchFamily="2" charset="0"/>
                <a:cs typeface="NikoshBAN" pitchFamily="2" charset="0"/>
                <a:sym typeface="Symbol"/>
              </a:rPr>
              <a:t>৩। বৃত্তাকার ক্ষেত্রের পরিসীমা নির্ণয় করতে </a:t>
            </a:r>
            <a:r>
              <a:rPr lang="bn-IN" sz="3200" dirty="0" smtClean="0">
                <a:latin typeface="NikoshBAN" pitchFamily="2" charset="0"/>
                <a:cs typeface="NikoshBAN" pitchFamily="2" charset="0"/>
                <a:sym typeface="Symbol"/>
              </a:rPr>
              <a:t>পারবে</a:t>
            </a:r>
            <a:r>
              <a:rPr lang="en-US" sz="3200" dirty="0" smtClean="0">
                <a:latin typeface="NikoshBAN" pitchFamily="2" charset="0"/>
                <a:cs typeface="NikoshBAN" pitchFamily="2" charset="0"/>
                <a:sym typeface="Symbol"/>
              </a:rPr>
              <a:t>;</a:t>
            </a:r>
            <a:endParaRPr lang="bn-IN" sz="3200" dirty="0" smtClean="0">
              <a:latin typeface="NikoshBAN" pitchFamily="2" charset="0"/>
              <a:cs typeface="NikoshBAN" pitchFamily="2" charset="0"/>
              <a:sym typeface="Symbol"/>
            </a:endParaRPr>
          </a:p>
          <a:p>
            <a:r>
              <a:rPr lang="bn-IN" sz="3200" dirty="0" smtClean="0">
                <a:latin typeface="NikoshBAN" pitchFamily="2" charset="0"/>
                <a:cs typeface="NikoshBAN" pitchFamily="2" charset="0"/>
                <a:sym typeface="Symbol"/>
              </a:rPr>
              <a:t>৪। বৃত্তাকার ক্ষেত্রের ক্ষেত্রফল নির্ণয়ের সূত্র গঠন করতে </a:t>
            </a:r>
            <a:r>
              <a:rPr lang="bn-IN" sz="3200" dirty="0" smtClean="0">
                <a:latin typeface="NikoshBAN" pitchFamily="2" charset="0"/>
                <a:cs typeface="NikoshBAN" pitchFamily="2" charset="0"/>
                <a:sym typeface="Symbol"/>
              </a:rPr>
              <a:t>পারবে</a:t>
            </a:r>
            <a:r>
              <a:rPr lang="en-US" sz="3200" dirty="0" smtClean="0">
                <a:latin typeface="NikoshBAN" pitchFamily="2" charset="0"/>
                <a:cs typeface="NikoshBAN" pitchFamily="2" charset="0"/>
                <a:sym typeface="Symbol"/>
              </a:rPr>
              <a:t>;</a:t>
            </a:r>
            <a:endParaRPr lang="bn-IN" sz="3200" dirty="0" smtClean="0">
              <a:latin typeface="NikoshBAN" pitchFamily="2" charset="0"/>
              <a:cs typeface="NikoshBAN" pitchFamily="2" charset="0"/>
              <a:sym typeface="Symbol"/>
            </a:endParaRPr>
          </a:p>
          <a:p>
            <a:r>
              <a:rPr lang="bn-IN" sz="3200" dirty="0" smtClean="0">
                <a:latin typeface="NikoshBAN" pitchFamily="2" charset="0"/>
                <a:cs typeface="NikoshBAN" pitchFamily="2" charset="0"/>
                <a:sym typeface="Symbol"/>
              </a:rPr>
              <a:t>৫। বৃত্তের ক্ষেত্রফল সংক্রান্ত সমস্যার সমাধান করতে পারবে।</a:t>
            </a:r>
          </a:p>
          <a:p>
            <a:r>
              <a:rPr lang="bn-IN" sz="3200" dirty="0" smtClean="0">
                <a:latin typeface="NikoshBAN" pitchFamily="2" charset="0"/>
                <a:cs typeface="NikoshBAN" pitchFamily="2" charset="0"/>
                <a:sym typeface="Symbol"/>
              </a:rPr>
              <a:t> </a:t>
            </a:r>
          </a:p>
          <a:p>
            <a:endParaRPr lang="en-US" sz="3200" dirty="0">
              <a:latin typeface="NikoshBAN" pitchFamily="2" charset="0"/>
              <a:cs typeface="NikoshBAN" pitchFamily="2" charset="0"/>
            </a:endParaRPr>
          </a:p>
        </p:txBody>
      </p:sp>
    </p:spTree>
    <p:extLst>
      <p:ext uri="{BB962C8B-B14F-4D97-AF65-F5344CB8AC3E}">
        <p14:creationId xmlns:p14="http://schemas.microsoft.com/office/powerpoint/2010/main" val="73362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wipe(left)">
                                      <p:cBhvr>
                                        <p:cTn id="7" dur="1000"/>
                                        <p:tgtEl>
                                          <p:spTgt spid="2">
                                            <p:bg/>
                                          </p:spTgt>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left)">
                                      <p:cBhvr>
                                        <p:cTn id="11" dur="1000"/>
                                        <p:tgtEl>
                                          <p:spTgt spid="2">
                                            <p:txEl>
                                              <p:pRg st="0" end="0"/>
                                            </p:txEl>
                                          </p:spTgt>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ipe(left)">
                                      <p:cBhvr>
                                        <p:cTn id="15" dur="1000"/>
                                        <p:tgtEl>
                                          <p:spTgt spid="2">
                                            <p:txEl>
                                              <p:pRg st="1" end="1"/>
                                            </p:txEl>
                                          </p:spTgt>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wipe(left)">
                                      <p:cBhvr>
                                        <p:cTn id="19" dur="1000"/>
                                        <p:tgtEl>
                                          <p:spTgt spid="2">
                                            <p:txEl>
                                              <p:pRg st="2" end="2"/>
                                            </p:txEl>
                                          </p:spTgt>
                                        </p:tgtEl>
                                      </p:cBhvr>
                                    </p:animEffect>
                                  </p:childTnLst>
                                </p:cTn>
                              </p:par>
                            </p:childTnLst>
                          </p:cTn>
                        </p:par>
                        <p:par>
                          <p:cTn id="20" fill="hold">
                            <p:stCondLst>
                              <p:cond delay="4000"/>
                            </p:stCondLst>
                            <p:childTnLst>
                              <p:par>
                                <p:cTn id="21" presetID="22" presetClass="entr" presetSubtype="8" fill="hold" grpId="0" nodeType="after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wipe(left)">
                                      <p:cBhvr>
                                        <p:cTn id="23" dur="1000"/>
                                        <p:tgtEl>
                                          <p:spTgt spid="2">
                                            <p:txEl>
                                              <p:pRg st="3" end="3"/>
                                            </p:txEl>
                                          </p:spTgt>
                                        </p:tgtEl>
                                      </p:cBhvr>
                                    </p:animEffect>
                                  </p:childTnLst>
                                </p:cTn>
                              </p:par>
                            </p:childTnLst>
                          </p:cTn>
                        </p:par>
                        <p:par>
                          <p:cTn id="24" fill="hold">
                            <p:stCondLst>
                              <p:cond delay="5000"/>
                            </p:stCondLst>
                            <p:childTnLst>
                              <p:par>
                                <p:cTn id="25" presetID="22" presetClass="entr" presetSubtype="8" fill="hold" grpId="0" nodeType="after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1000"/>
                                        <p:tgtEl>
                                          <p:spTgt spid="2">
                                            <p:txEl>
                                              <p:pRg st="4" end="4"/>
                                            </p:txEl>
                                          </p:spTgt>
                                        </p:tgtEl>
                                      </p:cBhvr>
                                    </p:animEffect>
                                  </p:childTnLst>
                                </p:cTn>
                              </p:par>
                            </p:childTnLst>
                          </p:cTn>
                        </p:par>
                        <p:par>
                          <p:cTn id="28" fill="hold">
                            <p:stCondLst>
                              <p:cond delay="6000"/>
                            </p:stCondLst>
                            <p:childTnLst>
                              <p:par>
                                <p:cTn id="29" presetID="22" presetClass="entr" presetSubtype="8" fill="hold" grpId="0" nodeType="afterEffect">
                                  <p:stCondLst>
                                    <p:cond delay="0"/>
                                  </p:stCondLst>
                                  <p:childTnLst>
                                    <p:set>
                                      <p:cBhvr>
                                        <p:cTn id="30" dur="1" fill="hold">
                                          <p:stCondLst>
                                            <p:cond delay="0"/>
                                          </p:stCondLst>
                                        </p:cTn>
                                        <p:tgtEl>
                                          <p:spTgt spid="2">
                                            <p:txEl>
                                              <p:pRg st="5" end="5"/>
                                            </p:txEl>
                                          </p:spTgt>
                                        </p:tgtEl>
                                        <p:attrNameLst>
                                          <p:attrName>style.visibility</p:attrName>
                                        </p:attrNameLst>
                                      </p:cBhvr>
                                      <p:to>
                                        <p:strVal val="visible"/>
                                      </p:to>
                                    </p:set>
                                    <p:animEffect transition="in" filter="wipe(left)">
                                      <p:cBhvr>
                                        <p:cTn id="31" dur="1000"/>
                                        <p:tgtEl>
                                          <p:spTgt spid="2">
                                            <p:txEl>
                                              <p:pRg st="5" end="5"/>
                                            </p:txEl>
                                          </p:spTgt>
                                        </p:tgtEl>
                                      </p:cBhvr>
                                    </p:animEffect>
                                  </p:childTnLst>
                                </p:cTn>
                              </p:par>
                            </p:childTnLst>
                          </p:cTn>
                        </p:par>
                        <p:par>
                          <p:cTn id="32" fill="hold">
                            <p:stCondLst>
                              <p:cond delay="7000"/>
                            </p:stCondLst>
                            <p:childTnLst>
                              <p:par>
                                <p:cTn id="33" presetID="22" presetClass="entr" presetSubtype="8" fill="hold" grpId="0" nodeType="after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wipe(left)">
                                      <p:cBhvr>
                                        <p:cTn id="35" dur="1000"/>
                                        <p:tgtEl>
                                          <p:spTgt spid="2">
                                            <p:txEl>
                                              <p:pRg st="6" end="6"/>
                                            </p:txEl>
                                          </p:spTgt>
                                        </p:tgtEl>
                                      </p:cBhvr>
                                    </p:animEffect>
                                  </p:childTnLst>
                                </p:cTn>
                              </p:par>
                            </p:childTnLst>
                          </p:cTn>
                        </p:par>
                        <p:par>
                          <p:cTn id="36" fill="hold">
                            <p:stCondLst>
                              <p:cond delay="8000"/>
                            </p:stCondLst>
                            <p:childTnLst>
                              <p:par>
                                <p:cTn id="37" presetID="22" presetClass="entr" presetSubtype="8" fill="hold" grpId="0" nodeType="after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animEffect transition="in" filter="wipe(left)">
                                      <p:cBhvr>
                                        <p:cTn id="39" dur="10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1370175" y="1088900"/>
            <a:ext cx="4712570" cy="472439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a:off x="3715575" y="2625313"/>
            <a:ext cx="3450771"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715574" y="3451100"/>
            <a:ext cx="3450772" cy="0"/>
          </a:xfrm>
          <a:prstGeom prst="line">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360836" y="3158710"/>
            <a:ext cx="793807" cy="584775"/>
          </a:xfrm>
          <a:prstGeom prst="rect">
            <a:avLst/>
          </a:prstGeom>
          <a:noFill/>
        </p:spPr>
        <p:txBody>
          <a:bodyPr wrap="none" rtlCol="0">
            <a:spAutoFit/>
          </a:bodyPr>
          <a:lstStyle/>
          <a:p>
            <a:pPr algn="ctr"/>
            <a:r>
              <a:rPr lang="bn-IN" sz="3200" dirty="0" smtClean="0">
                <a:latin typeface="NikoshBAN" pitchFamily="2" charset="0"/>
                <a:cs typeface="NikoshBAN" pitchFamily="2" charset="0"/>
              </a:rPr>
              <a:t>কেন্দ্র</a:t>
            </a:r>
            <a:endParaRPr lang="en-US" sz="3200" dirty="0">
              <a:latin typeface="NikoshBAN" pitchFamily="2" charset="0"/>
              <a:cs typeface="NikoshBAN" pitchFamily="2" charset="0"/>
            </a:endParaRPr>
          </a:p>
        </p:txBody>
      </p:sp>
      <p:sp>
        <p:nvSpPr>
          <p:cNvPr id="15" name="TextBox 14"/>
          <p:cNvSpPr txBox="1"/>
          <p:nvPr/>
        </p:nvSpPr>
        <p:spPr>
          <a:xfrm>
            <a:off x="7403214" y="2332925"/>
            <a:ext cx="753732" cy="584775"/>
          </a:xfrm>
          <a:prstGeom prst="rect">
            <a:avLst/>
          </a:prstGeom>
          <a:noFill/>
        </p:spPr>
        <p:txBody>
          <a:bodyPr wrap="none" rtlCol="0">
            <a:spAutoFit/>
          </a:bodyPr>
          <a:lstStyle/>
          <a:p>
            <a:pPr algn="ctr"/>
            <a:r>
              <a:rPr lang="bn-IN" sz="3200" dirty="0" smtClean="0">
                <a:latin typeface="NikoshBAN" pitchFamily="2" charset="0"/>
                <a:cs typeface="NikoshBAN" pitchFamily="2" charset="0"/>
              </a:rPr>
              <a:t>ব্যাস</a:t>
            </a:r>
            <a:endParaRPr lang="en-US" sz="3200" dirty="0">
              <a:latin typeface="NikoshBAN" pitchFamily="2" charset="0"/>
              <a:cs typeface="NikoshBAN" pitchFamily="2" charset="0"/>
            </a:endParaRPr>
          </a:p>
        </p:txBody>
      </p:sp>
      <p:cxnSp>
        <p:nvCxnSpPr>
          <p:cNvPr id="16" name="Straight Arrow Connector 15"/>
          <p:cNvCxnSpPr>
            <a:endCxn id="17" idx="1"/>
          </p:cNvCxnSpPr>
          <p:nvPr/>
        </p:nvCxnSpPr>
        <p:spPr>
          <a:xfrm>
            <a:off x="2362200" y="1883666"/>
            <a:ext cx="4952681" cy="12413"/>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314881" y="1603691"/>
            <a:ext cx="1015021" cy="584775"/>
          </a:xfrm>
          <a:prstGeom prst="rect">
            <a:avLst/>
          </a:prstGeom>
          <a:noFill/>
        </p:spPr>
        <p:txBody>
          <a:bodyPr wrap="none" rtlCol="0">
            <a:spAutoFit/>
          </a:bodyPr>
          <a:lstStyle/>
          <a:p>
            <a:pPr algn="ctr"/>
            <a:r>
              <a:rPr lang="bn-IN" sz="3200" dirty="0" smtClean="0">
                <a:latin typeface="NikoshBAN" pitchFamily="2" charset="0"/>
                <a:cs typeface="NikoshBAN" pitchFamily="2" charset="0"/>
              </a:rPr>
              <a:t>ব্যাসার্ধ</a:t>
            </a:r>
            <a:endParaRPr lang="en-US" sz="3200" dirty="0">
              <a:latin typeface="NikoshBAN" pitchFamily="2" charset="0"/>
              <a:cs typeface="NikoshBAN" pitchFamily="2" charset="0"/>
            </a:endParaRPr>
          </a:p>
        </p:txBody>
      </p:sp>
      <p:cxnSp>
        <p:nvCxnSpPr>
          <p:cNvPr id="18" name="Straight Arrow Connector 17"/>
          <p:cNvCxnSpPr/>
          <p:nvPr/>
        </p:nvCxnSpPr>
        <p:spPr>
          <a:xfrm>
            <a:off x="2213346" y="1698500"/>
            <a:ext cx="1492332" cy="175260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1370175" y="1088899"/>
            <a:ext cx="4712569" cy="4724399"/>
          </a:xfrm>
          <a:prstGeom prst="ellipse">
            <a:avLst/>
          </a:prstGeom>
          <a:noFill/>
          <a:ln w="762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p>
        </p:txBody>
      </p:sp>
      <p:cxnSp>
        <p:nvCxnSpPr>
          <p:cNvPr id="24" name="Straight Arrow Connector 23"/>
          <p:cNvCxnSpPr/>
          <p:nvPr/>
        </p:nvCxnSpPr>
        <p:spPr>
          <a:xfrm>
            <a:off x="3735140" y="1088900"/>
            <a:ext cx="3450771"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203741" y="912405"/>
            <a:ext cx="950902" cy="584775"/>
          </a:xfrm>
          <a:prstGeom prst="rect">
            <a:avLst/>
          </a:prstGeom>
          <a:noFill/>
        </p:spPr>
        <p:txBody>
          <a:bodyPr wrap="none" rtlCol="0">
            <a:spAutoFit/>
          </a:bodyPr>
          <a:lstStyle/>
          <a:p>
            <a:pPr algn="ctr"/>
            <a:r>
              <a:rPr lang="bn-IN" sz="3200" dirty="0" smtClean="0">
                <a:latin typeface="NikoshBAN" pitchFamily="2" charset="0"/>
                <a:cs typeface="NikoshBAN" pitchFamily="2" charset="0"/>
              </a:rPr>
              <a:t>পরিধি</a:t>
            </a:r>
            <a:endParaRPr lang="en-US" sz="3200" dirty="0">
              <a:latin typeface="NikoshBAN" pitchFamily="2" charset="0"/>
              <a:cs typeface="NikoshBAN" pitchFamily="2" charset="0"/>
            </a:endParaRPr>
          </a:p>
        </p:txBody>
      </p:sp>
      <p:cxnSp>
        <p:nvCxnSpPr>
          <p:cNvPr id="26" name="Straight Arrow Connector 25"/>
          <p:cNvCxnSpPr/>
          <p:nvPr/>
        </p:nvCxnSpPr>
        <p:spPr>
          <a:xfrm>
            <a:off x="1451346" y="2776410"/>
            <a:ext cx="1524000" cy="2884490"/>
          </a:xfrm>
          <a:prstGeom prst="straightConnector1">
            <a:avLst/>
          </a:prstGeom>
          <a:ln w="571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2213346" y="4190946"/>
            <a:ext cx="4990395"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7175301" y="4606512"/>
            <a:ext cx="1173719" cy="584775"/>
          </a:xfrm>
          <a:prstGeom prst="rect">
            <a:avLst/>
          </a:prstGeom>
          <a:noFill/>
        </p:spPr>
        <p:txBody>
          <a:bodyPr wrap="none" rtlCol="0">
            <a:spAutoFit/>
          </a:bodyPr>
          <a:lstStyle/>
          <a:p>
            <a:pPr algn="ctr"/>
            <a:r>
              <a:rPr lang="bn-IN" sz="3200" dirty="0" smtClean="0">
                <a:latin typeface="NikoshBAN" pitchFamily="2" charset="0"/>
                <a:cs typeface="NikoshBAN" pitchFamily="2" charset="0"/>
              </a:rPr>
              <a:t>বৃত্তক্ষেত্র</a:t>
            </a:r>
            <a:endParaRPr lang="en-US" sz="3200" dirty="0">
              <a:latin typeface="NikoshBAN" pitchFamily="2" charset="0"/>
              <a:cs typeface="NikoshBAN" pitchFamily="2" charset="0"/>
            </a:endParaRPr>
          </a:p>
        </p:txBody>
      </p:sp>
      <p:cxnSp>
        <p:nvCxnSpPr>
          <p:cNvPr id="36" name="Straight Arrow Connector 35"/>
          <p:cNvCxnSpPr/>
          <p:nvPr/>
        </p:nvCxnSpPr>
        <p:spPr>
          <a:xfrm>
            <a:off x="3124200" y="4898900"/>
            <a:ext cx="4079541" cy="0"/>
          </a:xfrm>
          <a:prstGeom prst="straightConnector1">
            <a:avLst/>
          </a:prstGeom>
          <a:ln w="5715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7388085" y="3926267"/>
            <a:ext cx="622286" cy="584775"/>
          </a:xfrm>
          <a:prstGeom prst="rect">
            <a:avLst/>
          </a:prstGeom>
          <a:noFill/>
        </p:spPr>
        <p:txBody>
          <a:bodyPr wrap="none" rtlCol="0">
            <a:spAutoFit/>
          </a:bodyPr>
          <a:lstStyle/>
          <a:p>
            <a:pPr algn="ctr"/>
            <a:r>
              <a:rPr lang="bn-IN" sz="3200" dirty="0" smtClean="0">
                <a:latin typeface="NikoshBAN" pitchFamily="2" charset="0"/>
                <a:cs typeface="NikoshBAN" pitchFamily="2" charset="0"/>
              </a:rPr>
              <a:t>জ্যা</a:t>
            </a:r>
            <a:endParaRPr lang="en-US" sz="3200" dirty="0">
              <a:latin typeface="NikoshBAN" pitchFamily="2" charset="0"/>
              <a:cs typeface="NikoshBAN" pitchFamily="2" charset="0"/>
            </a:endParaRPr>
          </a:p>
        </p:txBody>
      </p:sp>
      <p:grpSp>
        <p:nvGrpSpPr>
          <p:cNvPr id="43" name="Group 42"/>
          <p:cNvGrpSpPr/>
          <p:nvPr/>
        </p:nvGrpSpPr>
        <p:grpSpPr>
          <a:xfrm>
            <a:off x="3438978" y="685800"/>
            <a:ext cx="533400" cy="5551934"/>
            <a:chOff x="2514600" y="2740478"/>
            <a:chExt cx="533400" cy="3012622"/>
          </a:xfrm>
        </p:grpSpPr>
        <p:sp>
          <p:nvSpPr>
            <p:cNvPr id="44" name="Minus 43"/>
            <p:cNvSpPr/>
            <p:nvPr/>
          </p:nvSpPr>
          <p:spPr>
            <a:xfrm rot="5400000">
              <a:off x="1924050" y="3331028"/>
              <a:ext cx="1714500" cy="533400"/>
            </a:xfrm>
            <a:prstGeom prst="mathMinus">
              <a:avLst>
                <a:gd name="adj1" fmla="val 816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Minus 44"/>
            <p:cNvSpPr/>
            <p:nvPr/>
          </p:nvSpPr>
          <p:spPr>
            <a:xfrm rot="5400000">
              <a:off x="1924050" y="4629150"/>
              <a:ext cx="1714500" cy="533400"/>
            </a:xfrm>
            <a:prstGeom prst="mathMinus">
              <a:avLst>
                <a:gd name="adj1" fmla="val 816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 name="Straight Connector 10"/>
          <p:cNvCxnSpPr/>
          <p:nvPr/>
        </p:nvCxnSpPr>
        <p:spPr>
          <a:xfrm flipV="1">
            <a:off x="3721017" y="1088896"/>
            <a:ext cx="10886" cy="4724399"/>
          </a:xfrm>
          <a:prstGeom prst="line">
            <a:avLst/>
          </a:prstGeom>
          <a:ln w="762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3612160" y="3330347"/>
            <a:ext cx="228600" cy="24150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671112" y="1760041"/>
            <a:ext cx="718466" cy="769441"/>
          </a:xfrm>
          <a:prstGeom prst="rect">
            <a:avLst/>
          </a:prstGeom>
          <a:noFill/>
        </p:spPr>
        <p:txBody>
          <a:bodyPr wrap="none" rtlCol="0">
            <a:spAutoFit/>
          </a:bodyPr>
          <a:lstStyle/>
          <a:p>
            <a:pPr algn="ctr"/>
            <a:r>
              <a:rPr lang="bn-IN" sz="4400" dirty="0" smtClean="0">
                <a:latin typeface="NikoshBAN" pitchFamily="2" charset="0"/>
                <a:cs typeface="NikoshBAN" pitchFamily="2" charset="0"/>
              </a:rPr>
              <a:t>বৃত্ত</a:t>
            </a:r>
            <a:endParaRPr lang="en-US" sz="4400" dirty="0">
              <a:latin typeface="NikoshBAN" pitchFamily="2" charset="0"/>
              <a:cs typeface="NikoshBAN" pitchFamily="2" charset="0"/>
            </a:endParaRPr>
          </a:p>
        </p:txBody>
      </p:sp>
    </p:spTree>
    <p:extLst>
      <p:ext uri="{BB962C8B-B14F-4D97-AF65-F5344CB8AC3E}">
        <p14:creationId xmlns:p14="http://schemas.microsoft.com/office/powerpoint/2010/main" val="219200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20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21600000">
                                      <p:cBhvr>
                                        <p:cTn id="11" dur="3000" fill="hold"/>
                                        <p:tgtEl>
                                          <p:spTgt spid="43"/>
                                        </p:tgtEl>
                                        <p:attrNameLst>
                                          <p:attrName>r</p:attrName>
                                        </p:attrNameLst>
                                      </p:cBhvr>
                                    </p:animRot>
                                  </p:childTnLst>
                                </p:cTn>
                              </p:par>
                              <p:par>
                                <p:cTn id="12" presetID="21" presetClass="entr" presetSubtype="1" fill="hold" grpId="0"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heel(1)">
                                      <p:cBhvr>
                                        <p:cTn id="14" dur="325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left)">
                                      <p:cBhvr>
                                        <p:cTn id="19" dur="20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left)">
                                      <p:cBhvr>
                                        <p:cTn id="29" dur="10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10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down)">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wipe(left)">
                                      <p:cBhvr>
                                        <p:cTn id="54" dur="500"/>
                                        <p:tgtEl>
                                          <p:spTgt spid="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left)">
                                      <p:cBhvr>
                                        <p:cTn id="59" dur="10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down)">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left)">
                                      <p:cBhvr>
                                        <p:cTn id="69" dur="500"/>
                                        <p:tgtEl>
                                          <p:spTgt spid="16"/>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wipe(left)">
                                      <p:cBhvr>
                                        <p:cTn id="74" dur="1000"/>
                                        <p:tgtEl>
                                          <p:spTgt spid="17"/>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wipe(down)">
                                      <p:cBhvr>
                                        <p:cTn id="79" dur="500"/>
                                        <p:tgtEl>
                                          <p:spTgt spid="26"/>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wipe(left)">
                                      <p:cBhvr>
                                        <p:cTn id="84" dur="500"/>
                                        <p:tgtEl>
                                          <p:spTgt spid="28"/>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38"/>
                                        </p:tgtEl>
                                        <p:attrNameLst>
                                          <p:attrName>style.visibility</p:attrName>
                                        </p:attrNameLst>
                                      </p:cBhvr>
                                      <p:to>
                                        <p:strVal val="visible"/>
                                      </p:to>
                                    </p:set>
                                    <p:animEffect transition="in" filter="wipe(left)">
                                      <p:cBhvr>
                                        <p:cTn id="89" dur="1000"/>
                                        <p:tgtEl>
                                          <p:spTgt spid="38"/>
                                        </p:tgtEl>
                                      </p:cBhvr>
                                    </p:animEffect>
                                  </p:childTnLst>
                                </p:cTn>
                              </p:par>
                            </p:childTnLst>
                          </p:cTn>
                        </p:par>
                      </p:childTnLst>
                    </p:cTn>
                  </p:par>
                  <p:par>
                    <p:cTn id="90" fill="hold">
                      <p:stCondLst>
                        <p:cond delay="indefinite"/>
                      </p:stCondLst>
                      <p:childTnLst>
                        <p:par>
                          <p:cTn id="91" fill="hold">
                            <p:stCondLst>
                              <p:cond delay="0"/>
                            </p:stCondLst>
                            <p:childTnLst>
                              <p:par>
                                <p:cTn id="92" presetID="21" presetClass="entr" presetSubtype="1" fill="hold" grpId="0" nodeType="clickEffect">
                                  <p:stCondLst>
                                    <p:cond delay="0"/>
                                  </p:stCondLst>
                                  <p:childTnLst>
                                    <p:set>
                                      <p:cBhvr>
                                        <p:cTn id="93" dur="1" fill="hold">
                                          <p:stCondLst>
                                            <p:cond delay="0"/>
                                          </p:stCondLst>
                                        </p:cTn>
                                        <p:tgtEl>
                                          <p:spTgt spid="3"/>
                                        </p:tgtEl>
                                        <p:attrNameLst>
                                          <p:attrName>style.visibility</p:attrName>
                                        </p:attrNameLst>
                                      </p:cBhvr>
                                      <p:to>
                                        <p:strVal val="visible"/>
                                      </p:to>
                                    </p:set>
                                    <p:animEffect transition="in" filter="wheel(1)">
                                      <p:cBhvr>
                                        <p:cTn id="94" dur="2000"/>
                                        <p:tgtEl>
                                          <p:spTgt spid="3"/>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nodeType="clickEffect">
                                  <p:stCondLst>
                                    <p:cond delay="0"/>
                                  </p:stCondLst>
                                  <p:childTnLst>
                                    <p:set>
                                      <p:cBhvr>
                                        <p:cTn id="98" dur="1" fill="hold">
                                          <p:stCondLst>
                                            <p:cond delay="0"/>
                                          </p:stCondLst>
                                        </p:cTn>
                                        <p:tgtEl>
                                          <p:spTgt spid="36"/>
                                        </p:tgtEl>
                                        <p:attrNameLst>
                                          <p:attrName>style.visibility</p:attrName>
                                        </p:attrNameLst>
                                      </p:cBhvr>
                                      <p:to>
                                        <p:strVal val="visible"/>
                                      </p:to>
                                    </p:set>
                                    <p:animEffect transition="in" filter="wipe(left)">
                                      <p:cBhvr>
                                        <p:cTn id="99" dur="500"/>
                                        <p:tgtEl>
                                          <p:spTgt spid="36"/>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32"/>
                                        </p:tgtEl>
                                        <p:attrNameLst>
                                          <p:attrName>style.visibility</p:attrName>
                                        </p:attrNameLst>
                                      </p:cBhvr>
                                      <p:to>
                                        <p:strVal val="visible"/>
                                      </p:to>
                                    </p:set>
                                    <p:animEffect transition="in" filter="wipe(left)">
                                      <p:cBhvr>
                                        <p:cTn id="104"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5" grpId="0"/>
      <p:bldP spid="17" grpId="0"/>
      <p:bldP spid="23" grpId="0" animBg="1"/>
      <p:bldP spid="25" grpId="0"/>
      <p:bldP spid="32" grpId="0"/>
      <p:bldP spid="38" grpId="0"/>
      <p:bldP spid="5" grpId="0" animBg="1"/>
      <p:bldP spid="4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685800" y="3810000"/>
            <a:ext cx="1872343" cy="1828800"/>
          </a:xfrm>
          <a:prstGeom prst="ellipse">
            <a:avLst/>
          </a:prstGeom>
          <a:solidFill>
            <a:srgbClr val="00FFF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729344" y="3810000"/>
            <a:ext cx="1828800" cy="1828800"/>
          </a:xfrm>
          <a:prstGeom prst="ellipse">
            <a:avLst/>
          </a:prstGeom>
          <a:noFill/>
          <a:ln w="762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1600201" y="3810000"/>
            <a:ext cx="5791200" cy="0"/>
          </a:xfrm>
          <a:prstGeom prst="line">
            <a:avLst/>
          </a:prstGeom>
          <a:ln w="57150">
            <a:solidFill>
              <a:srgbClr val="0000CC"/>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219200" y="3034725"/>
            <a:ext cx="6890656" cy="584775"/>
          </a:xfrm>
          <a:prstGeom prst="rect">
            <a:avLst/>
          </a:prstGeom>
          <a:solidFill>
            <a:srgbClr val="CCFFCC"/>
          </a:solidFill>
          <a:ln w="19050">
            <a:solidFill>
              <a:schemeClr val="tx1"/>
            </a:solidFill>
          </a:ln>
        </p:spPr>
        <p:txBody>
          <a:bodyPr wrap="square" rtlCol="0">
            <a:spAutoFit/>
          </a:bodyPr>
          <a:lstStyle/>
          <a:p>
            <a:r>
              <a:rPr lang="bn-IN" sz="3200" dirty="0" smtClean="0">
                <a:latin typeface="NikoshBAN" pitchFamily="2" charset="0"/>
                <a:cs typeface="NikoshBAN" pitchFamily="2" charset="0"/>
              </a:rPr>
              <a:t>বৃত্তের পরিধি </a:t>
            </a:r>
            <a:r>
              <a:rPr lang="en-US" sz="3200" dirty="0">
                <a:latin typeface="NikoshBAN" pitchFamily="2" charset="0"/>
                <a:cs typeface="NikoshBAN" pitchFamily="2" charset="0"/>
              </a:rPr>
              <a:t> </a:t>
            </a:r>
            <a:r>
              <a:rPr lang="bn-IN" sz="3200" dirty="0" smtClean="0">
                <a:latin typeface="NikoshBAN" pitchFamily="2" charset="0"/>
                <a:cs typeface="NikoshBAN" pitchFamily="2" charset="0"/>
              </a:rPr>
              <a:t>ও </a:t>
            </a:r>
            <a:r>
              <a:rPr lang="bn-IN" sz="3200" dirty="0" smtClean="0">
                <a:latin typeface="Times New Roman" pitchFamily="18" charset="0"/>
                <a:cs typeface="NikoshBAN" pitchFamily="2" charset="0"/>
              </a:rPr>
              <a:t>বৃত্তের ব্যসের অনুপাত = </a:t>
            </a:r>
            <a:r>
              <a:rPr lang="en-US" sz="3200" dirty="0" smtClean="0">
                <a:latin typeface="Times New Roman" pitchFamily="18" charset="0"/>
                <a:cs typeface="NikoshBAN" pitchFamily="2" charset="0"/>
              </a:rPr>
              <a:t>3.1416</a:t>
            </a:r>
            <a:r>
              <a:rPr lang="bn-IN" sz="3200" dirty="0" smtClean="0">
                <a:latin typeface="Times New Roman" pitchFamily="18" charset="0"/>
                <a:cs typeface="NikoshBAN" pitchFamily="2" charset="0"/>
              </a:rPr>
              <a:t> </a:t>
            </a:r>
            <a:endParaRPr lang="en-US" sz="3200" dirty="0">
              <a:latin typeface="NikoshBAN" pitchFamily="2" charset="0"/>
              <a:cs typeface="NikoshBAN" pitchFamily="2" charset="0"/>
            </a:endParaRPr>
          </a:p>
        </p:txBody>
      </p:sp>
      <p:cxnSp>
        <p:nvCxnSpPr>
          <p:cNvPr id="11" name="Straight Connector 10"/>
          <p:cNvCxnSpPr/>
          <p:nvPr/>
        </p:nvCxnSpPr>
        <p:spPr>
          <a:xfrm>
            <a:off x="729344" y="4724400"/>
            <a:ext cx="18288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632858" y="3810000"/>
            <a:ext cx="10886" cy="9144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762000"/>
            <a:ext cx="6858000" cy="2171700"/>
          </a:xfrm>
          <a:prstGeom prst="rect">
            <a:avLst/>
          </a:prstGeom>
          <a:ln w="19050">
            <a:solidFill>
              <a:schemeClr val="tx1"/>
            </a:solidFill>
          </a:ln>
        </p:spPr>
      </p:pic>
      <p:cxnSp>
        <p:nvCxnSpPr>
          <p:cNvPr id="31" name="Straight Connector 30"/>
          <p:cNvCxnSpPr/>
          <p:nvPr/>
        </p:nvCxnSpPr>
        <p:spPr>
          <a:xfrm>
            <a:off x="5736769" y="1943100"/>
            <a:ext cx="1393373"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724396" y="5598678"/>
            <a:ext cx="5733803" cy="584775"/>
          </a:xfrm>
          <a:prstGeom prst="rect">
            <a:avLst/>
          </a:prstGeom>
          <a:solidFill>
            <a:schemeClr val="accent6">
              <a:lumMod val="20000"/>
              <a:lumOff val="80000"/>
            </a:schemeClr>
          </a:solidFill>
          <a:ln w="19050">
            <a:solidFill>
              <a:schemeClr val="tx1"/>
            </a:solidFill>
          </a:ln>
        </p:spPr>
        <p:txBody>
          <a:bodyPr wrap="square" rtlCol="0">
            <a:spAutoFit/>
          </a:bodyPr>
          <a:lstStyle/>
          <a:p>
            <a:pPr algn="ctr"/>
            <a:r>
              <a:rPr lang="en-US" sz="3200" dirty="0" smtClean="0">
                <a:latin typeface="Times New Roman" pitchFamily="18" charset="0"/>
                <a:cs typeface="Times New Roman" pitchFamily="18" charset="0"/>
                <a:sym typeface="Symbol"/>
              </a:rPr>
              <a:t>  3.1416</a:t>
            </a:r>
            <a:endParaRPr lang="en-US" sz="3200" dirty="0">
              <a:latin typeface="Times New Roman" pitchFamily="18" charset="0"/>
              <a:cs typeface="Times New Roman" pitchFamily="18" charset="0"/>
            </a:endParaRPr>
          </a:p>
        </p:txBody>
      </p:sp>
      <p:sp>
        <p:nvSpPr>
          <p:cNvPr id="4" name="TextBox 3"/>
          <p:cNvSpPr txBox="1"/>
          <p:nvPr/>
        </p:nvSpPr>
        <p:spPr>
          <a:xfrm>
            <a:off x="2174699" y="2571690"/>
            <a:ext cx="1330814" cy="400110"/>
          </a:xfrm>
          <a:prstGeom prst="rect">
            <a:avLst/>
          </a:prstGeom>
          <a:noFill/>
        </p:spPr>
        <p:txBody>
          <a:bodyPr wrap="none" rtlCol="0">
            <a:spAutoFit/>
          </a:bodyPr>
          <a:lstStyle/>
          <a:p>
            <a:pPr algn="ctr"/>
            <a:r>
              <a:rPr lang="en-US" sz="2000" dirty="0" smtClean="0">
                <a:latin typeface="Times New Roman" pitchFamily="18" charset="0"/>
                <a:cs typeface="Times New Roman" pitchFamily="18" charset="0"/>
              </a:rPr>
              <a:t>21.9912cm</a:t>
            </a:r>
            <a:endParaRPr lang="en-US" sz="2000" dirty="0">
              <a:latin typeface="Times New Roman" pitchFamily="18" charset="0"/>
              <a:cs typeface="Times New Roman" pitchFamily="18" charset="0"/>
            </a:endParaRPr>
          </a:p>
        </p:txBody>
      </p:sp>
      <p:sp>
        <p:nvSpPr>
          <p:cNvPr id="13" name="TextBox 12"/>
          <p:cNvSpPr txBox="1"/>
          <p:nvPr/>
        </p:nvSpPr>
        <p:spPr>
          <a:xfrm>
            <a:off x="3852192" y="1957165"/>
            <a:ext cx="713657" cy="461665"/>
          </a:xfrm>
          <a:prstGeom prst="rect">
            <a:avLst/>
          </a:prstGeom>
          <a:noFill/>
        </p:spPr>
        <p:txBody>
          <a:bodyPr wrap="none" rtlCol="0">
            <a:spAutoFit/>
          </a:bodyPr>
          <a:lstStyle/>
          <a:p>
            <a:pPr algn="ctr"/>
            <a:r>
              <a:rPr lang="en-US" sz="2400" dirty="0">
                <a:latin typeface="Times New Roman" pitchFamily="18" charset="0"/>
                <a:cs typeface="Times New Roman" pitchFamily="18" charset="0"/>
              </a:rPr>
              <a:t>7</a:t>
            </a:r>
            <a:r>
              <a:rPr lang="en-US" sz="2400" dirty="0" smtClean="0">
                <a:latin typeface="Times New Roman" pitchFamily="18" charset="0"/>
                <a:cs typeface="Times New Roman" pitchFamily="18" charset="0"/>
              </a:rPr>
              <a:t>cm</a:t>
            </a:r>
            <a:endParaRPr lang="en-US" sz="2400" dirty="0">
              <a:latin typeface="Times New Roman" pitchFamily="18" charset="0"/>
              <a:cs typeface="Times New Roman" pitchFamily="18" charset="0"/>
            </a:endParaRPr>
          </a:p>
        </p:txBody>
      </p:sp>
      <p:sp>
        <p:nvSpPr>
          <p:cNvPr id="16" name="TextBox 15"/>
          <p:cNvSpPr txBox="1"/>
          <p:nvPr/>
        </p:nvSpPr>
        <p:spPr>
          <a:xfrm>
            <a:off x="3839976" y="3831572"/>
            <a:ext cx="1560042" cy="461665"/>
          </a:xfrm>
          <a:prstGeom prst="rect">
            <a:avLst/>
          </a:prstGeom>
          <a:noFill/>
        </p:spPr>
        <p:txBody>
          <a:bodyPr wrap="none" rtlCol="0">
            <a:spAutoFit/>
          </a:bodyPr>
          <a:lstStyle/>
          <a:p>
            <a:pPr algn="ctr"/>
            <a:r>
              <a:rPr lang="en-US" sz="2400" dirty="0" smtClean="0">
                <a:latin typeface="Times New Roman" pitchFamily="18" charset="0"/>
                <a:cs typeface="Times New Roman" pitchFamily="18" charset="0"/>
              </a:rPr>
              <a:t>32.9868cm</a:t>
            </a:r>
            <a:endParaRPr lang="en-US" sz="2400" dirty="0">
              <a:latin typeface="Times New Roman" pitchFamily="18" charset="0"/>
              <a:cs typeface="Times New Roman" pitchFamily="18" charset="0"/>
            </a:endParaRPr>
          </a:p>
        </p:txBody>
      </p:sp>
      <p:sp>
        <p:nvSpPr>
          <p:cNvPr id="17" name="TextBox 16"/>
          <p:cNvSpPr txBox="1"/>
          <p:nvPr/>
        </p:nvSpPr>
        <p:spPr>
          <a:xfrm>
            <a:off x="1012969" y="4735002"/>
            <a:ext cx="1250663" cy="523220"/>
          </a:xfrm>
          <a:prstGeom prst="rect">
            <a:avLst/>
          </a:prstGeom>
          <a:noFill/>
        </p:spPr>
        <p:txBody>
          <a:bodyPr wrap="none" rtlCol="0">
            <a:spAutoFit/>
          </a:bodyPr>
          <a:lstStyle/>
          <a:p>
            <a:pPr algn="ctr"/>
            <a:r>
              <a:rPr lang="en-US" sz="2800" dirty="0" smtClean="0">
                <a:latin typeface="Times New Roman" pitchFamily="18" charset="0"/>
                <a:cs typeface="Times New Roman" pitchFamily="18" charset="0"/>
              </a:rPr>
              <a:t>1o.5cm</a:t>
            </a:r>
            <a:endParaRPr lang="en-US" sz="2800" dirty="0">
              <a:latin typeface="Times New Roman" pitchFamily="18" charset="0"/>
              <a:cs typeface="Times New Roman" pitchFamily="18" charset="0"/>
            </a:endParaRPr>
          </a:p>
        </p:txBody>
      </p:sp>
      <p:sp>
        <p:nvSpPr>
          <p:cNvPr id="18" name="TextBox 17"/>
          <p:cNvSpPr txBox="1"/>
          <p:nvPr/>
        </p:nvSpPr>
        <p:spPr>
          <a:xfrm>
            <a:off x="2743200" y="4734580"/>
            <a:ext cx="5715000" cy="523220"/>
          </a:xfrm>
          <a:prstGeom prst="rect">
            <a:avLst/>
          </a:prstGeom>
          <a:solidFill>
            <a:srgbClr val="CCFFCC"/>
          </a:solidFill>
          <a:ln w="19050">
            <a:solidFill>
              <a:schemeClr val="tx1"/>
            </a:solidFill>
          </a:ln>
        </p:spPr>
        <p:txBody>
          <a:bodyPr wrap="square" rtlCol="0">
            <a:spAutoFit/>
          </a:bodyPr>
          <a:lstStyle/>
          <a:p>
            <a:r>
              <a:rPr lang="bn-IN" sz="2800" dirty="0" smtClean="0">
                <a:latin typeface="NikoshBAN" pitchFamily="2" charset="0"/>
                <a:cs typeface="NikoshBAN" pitchFamily="2" charset="0"/>
              </a:rPr>
              <a:t>বৃত্তের পরিধি </a:t>
            </a:r>
            <a:r>
              <a:rPr lang="en-US" sz="2800" dirty="0">
                <a:latin typeface="NikoshBAN" pitchFamily="2" charset="0"/>
                <a:cs typeface="NikoshBAN" pitchFamily="2" charset="0"/>
              </a:rPr>
              <a:t> </a:t>
            </a:r>
            <a:r>
              <a:rPr lang="bn-IN" sz="2800" dirty="0" smtClean="0">
                <a:latin typeface="NikoshBAN" pitchFamily="2" charset="0"/>
                <a:cs typeface="NikoshBAN" pitchFamily="2" charset="0"/>
              </a:rPr>
              <a:t>ও </a:t>
            </a:r>
            <a:r>
              <a:rPr lang="bn-IN" sz="2800" dirty="0" smtClean="0">
                <a:latin typeface="Times New Roman" pitchFamily="18" charset="0"/>
                <a:cs typeface="NikoshBAN" pitchFamily="2" charset="0"/>
              </a:rPr>
              <a:t>বৃত্তের ব্যসের অনুপাত = </a:t>
            </a:r>
            <a:r>
              <a:rPr lang="en-US" sz="2800" dirty="0" smtClean="0">
                <a:latin typeface="Times New Roman" pitchFamily="18" charset="0"/>
                <a:cs typeface="NikoshBAN" pitchFamily="2" charset="0"/>
              </a:rPr>
              <a:t>3.1416</a:t>
            </a:r>
            <a:r>
              <a:rPr lang="bn-IN" sz="2800" dirty="0" smtClean="0">
                <a:latin typeface="Times New Roman" pitchFamily="18" charset="0"/>
                <a:cs typeface="NikoshBAN" pitchFamily="2" charset="0"/>
              </a:rPr>
              <a:t> </a:t>
            </a:r>
            <a:endParaRPr lang="en-US" sz="2800" dirty="0">
              <a:latin typeface="NikoshBAN" pitchFamily="2" charset="0"/>
              <a:cs typeface="NikoshBAN" pitchFamily="2" charset="0"/>
            </a:endParaRPr>
          </a:p>
        </p:txBody>
      </p:sp>
    </p:spTree>
    <p:extLst>
      <p:ext uri="{BB962C8B-B14F-4D97-AF65-F5344CB8AC3E}">
        <p14:creationId xmlns:p14="http://schemas.microsoft.com/office/powerpoint/2010/main" val="2958740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wipe(left)">
                                      <p:cBhvr>
                                        <p:cTn id="14" dur="2000"/>
                                        <p:tgtEl>
                                          <p:spTgt spid="31"/>
                                        </p:tgtEl>
                                      </p:cBhvr>
                                    </p:animEffect>
                                  </p:childTnLst>
                                </p:cTn>
                              </p:par>
                            </p:childTnLst>
                          </p:cTn>
                        </p:par>
                      </p:childTnLst>
                    </p:cTn>
                  </p:par>
                  <p:par>
                    <p:cTn id="15" fill="hold">
                      <p:stCondLst>
                        <p:cond delay="indefinite"/>
                      </p:stCondLst>
                      <p:childTnLst>
                        <p:par>
                          <p:cTn id="16" fill="hold">
                            <p:stCondLst>
                              <p:cond delay="0"/>
                            </p:stCondLst>
                            <p:childTnLst>
                              <p:par>
                                <p:cTn id="17" presetID="35" presetClass="path" presetSubtype="0" accel="50000" decel="50000" fill="hold" nodeType="clickEffect">
                                  <p:stCondLst>
                                    <p:cond delay="0"/>
                                  </p:stCondLst>
                                  <p:childTnLst>
                                    <p:animMotion origin="layout" path="M -2.22222E-6 -1.11111E-6 L -0.24514 -1.11111E-6 " pathEditMode="relative" rAng="0" ptsTypes="AA">
                                      <p:cBhvr>
                                        <p:cTn id="18" dur="2000" fill="hold"/>
                                        <p:tgtEl>
                                          <p:spTgt spid="31"/>
                                        </p:tgtEl>
                                        <p:attrNameLst>
                                          <p:attrName>ppt_x</p:attrName>
                                          <p:attrName>ppt_y</p:attrName>
                                        </p:attrNameLst>
                                      </p:cBhvr>
                                      <p:rCtr x="-12257" y="0"/>
                                    </p:animMotion>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1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10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20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1000"/>
                                        <p:tgtEl>
                                          <p:spTgt spid="3"/>
                                        </p:tgtEl>
                                      </p:cBhvr>
                                    </p:animEffect>
                                    <p:anim calcmode="lin" valueType="num">
                                      <p:cBhvr>
                                        <p:cTn id="44" dur="1000" fill="hold"/>
                                        <p:tgtEl>
                                          <p:spTgt spid="3"/>
                                        </p:tgtEl>
                                        <p:attrNameLst>
                                          <p:attrName>ppt_x</p:attrName>
                                        </p:attrNameLst>
                                      </p:cBhvr>
                                      <p:tavLst>
                                        <p:tav tm="0">
                                          <p:val>
                                            <p:strVal val="#ppt_x"/>
                                          </p:val>
                                        </p:tav>
                                        <p:tav tm="100000">
                                          <p:val>
                                            <p:strVal val="#ppt_x"/>
                                          </p:val>
                                        </p:tav>
                                      </p:tavLst>
                                    </p:anim>
                                    <p:anim calcmode="lin" valueType="num">
                                      <p:cBhvr>
                                        <p:cTn id="4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left)">
                                      <p:cBhvr>
                                        <p:cTn id="50" dur="20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down)">
                                      <p:cBhvr>
                                        <p:cTn id="55" dur="20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xit" presetSubtype="1" fill="hold" grpId="1" nodeType="clickEffect">
                                  <p:stCondLst>
                                    <p:cond delay="0"/>
                                  </p:stCondLst>
                                  <p:childTnLst>
                                    <p:animEffect transition="out" filter="wheel(1)">
                                      <p:cBhvr>
                                        <p:cTn id="59" dur="6000"/>
                                        <p:tgtEl>
                                          <p:spTgt spid="3"/>
                                        </p:tgtEl>
                                      </p:cBhvr>
                                    </p:animEffect>
                                    <p:set>
                                      <p:cBhvr>
                                        <p:cTn id="60" dur="1" fill="hold">
                                          <p:stCondLst>
                                            <p:cond delay="5999"/>
                                          </p:stCondLst>
                                        </p:cTn>
                                        <p:tgtEl>
                                          <p:spTgt spid="3"/>
                                        </p:tgtEl>
                                        <p:attrNameLst>
                                          <p:attrName>style.visibility</p:attrName>
                                        </p:attrNameLst>
                                      </p:cBhvr>
                                      <p:to>
                                        <p:strVal val="hidden"/>
                                      </p:to>
                                    </p:set>
                                  </p:childTnLst>
                                </p:cTn>
                              </p:par>
                              <p:par>
                                <p:cTn id="61" presetID="22" presetClass="entr" presetSubtype="8" fill="hold"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wipe(left)">
                                      <p:cBhvr>
                                        <p:cTn id="63" dur="6000"/>
                                        <p:tgtEl>
                                          <p:spTgt spid="7"/>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wipe(left)">
                                      <p:cBhvr>
                                        <p:cTn id="68" dur="1000"/>
                                        <p:tgtEl>
                                          <p:spTgt spid="16"/>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wipe(left)">
                                      <p:cBhvr>
                                        <p:cTn id="71" dur="1000"/>
                                        <p:tgtEl>
                                          <p:spTgt spid="17"/>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wipe(left)">
                                      <p:cBhvr>
                                        <p:cTn id="76" dur="2000"/>
                                        <p:tgtEl>
                                          <p:spTgt spid="18"/>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wipe(left)">
                                      <p:cBhvr>
                                        <p:cTn id="81"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P spid="15" grpId="0" animBg="1"/>
      <p:bldP spid="32" grpId="0" animBg="1"/>
      <p:bldP spid="4" grpId="0"/>
      <p:bldP spid="13" grpId="0"/>
      <p:bldP spid="16" grpId="0"/>
      <p:bldP spid="17" grpId="0"/>
      <p:bldP spid="18"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2498</TotalTime>
  <Words>939</Words>
  <Application>Microsoft Office PowerPoint</Application>
  <PresentationFormat>On-screen Show (4:3)</PresentationFormat>
  <Paragraphs>138</Paragraphs>
  <Slides>20</Slides>
  <Notes>18</Notes>
  <HiddenSlides>2</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30" baseType="lpstr">
      <vt:lpstr>Calibri</vt:lpstr>
      <vt:lpstr>Cambria Math</vt:lpstr>
      <vt:lpstr>NikoshBAN</vt:lpstr>
      <vt:lpstr>Symbol</vt:lpstr>
      <vt:lpstr>Times New Roman</vt:lpstr>
      <vt:lpstr>Verdana</vt:lpstr>
      <vt:lpstr>Vrinda</vt:lpstr>
      <vt:lpstr>Wingdings 2</vt:lpstr>
      <vt:lpstr>Aspect</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D karmoker</cp:lastModifiedBy>
  <cp:revision>277</cp:revision>
  <dcterms:created xsi:type="dcterms:W3CDTF">2006-08-16T00:00:00Z</dcterms:created>
  <dcterms:modified xsi:type="dcterms:W3CDTF">2016-08-05T23:42:17Z</dcterms:modified>
</cp:coreProperties>
</file>